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5" r:id="rId4"/>
    <p:sldId id="267" r:id="rId5"/>
    <p:sldId id="261" r:id="rId6"/>
    <p:sldId id="266" r:id="rId7"/>
    <p:sldId id="268" r:id="rId8"/>
    <p:sldId id="257" r:id="rId9"/>
    <p:sldId id="260" r:id="rId10"/>
    <p:sldId id="258" r:id="rId11"/>
    <p:sldId id="269" r:id="rId12"/>
    <p:sldId id="999" r:id="rId13"/>
    <p:sldId id="996" r:id="rId14"/>
    <p:sldId id="997" r:id="rId15"/>
    <p:sldId id="998" r:id="rId16"/>
    <p:sldId id="277" r:id="rId17"/>
    <p:sldId id="1000" r:id="rId18"/>
    <p:sldId id="993" r:id="rId19"/>
    <p:sldId id="1001" r:id="rId20"/>
    <p:sldId id="987" r:id="rId21"/>
    <p:sldId id="994" r:id="rId22"/>
    <p:sldId id="1002" r:id="rId23"/>
    <p:sldId id="1003" r:id="rId24"/>
    <p:sldId id="979" r:id="rId25"/>
    <p:sldId id="100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1E06"/>
    <a:srgbClr val="34D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3" autoAdjust="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BFF8F-B1DC-416D-A0BB-84DEFD0DEDB5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D1526-FB47-458E-BC52-5899989F5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44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1E8CE-9CC8-49CD-83DC-F491AC292AD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87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87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222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1E8CE-9CC8-49CD-83DC-F491AC292AD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237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1E8CE-9CC8-49CD-83DC-F491AC292AD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87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376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1E8CE-9CC8-49CD-83DC-F491AC292AD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931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18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54745-8413-4732-B5EB-1684930933F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63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54745-8413-4732-B5EB-1684930933F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34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0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DB3FE-6E11-4BA1-9DF2-E7A9F5C06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033C90-D0C0-4178-9908-BB7D7C0FE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42CEB6-97C6-49AC-8394-B1152231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D7C9CB-8343-4E20-9E0F-8CA2565C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3D29B-31D9-47A0-A000-5210395E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61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39C80-05CA-4EEB-9CDE-CE4535E2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747F11-6BF3-4E4D-93C1-71DF6DD90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B0C2E3-2A58-4C2E-85B1-CAE92007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7525F3-66AA-47F3-9642-42D846EE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98C199-1BF6-4A98-86E7-77A47C17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21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15EF74D-E5ED-4334-8AE9-EF8AD8246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98627C-21D7-4AAD-93A2-7749A0840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B08EFA-5699-4409-96C3-9FDD7C00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1A214-8EC2-4428-90BB-84E94E96F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09DAD1-BBDE-43C9-A1F9-B7FD9A3F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697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98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9F2C4-1C44-4228-9404-E5455356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D1D480-91D3-4D90-A56F-FB05A85E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63B772-8419-496A-ACFE-04F8B0270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DBFE72-ED88-458C-BB14-391EA0EE4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774DD-6369-43CF-9E83-876A2353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42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E5607-A9B4-4109-9C97-206A4A03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3E454C-6C70-47CD-BB6B-3917136D6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D7BD7-DB0C-4EF8-AC4A-2E064254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801592-C731-4B4C-A3AC-7B647A35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DF0C9D-7047-42D7-8E0A-426E826F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75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2FDCD-5591-4FE4-BD88-AF6D6DC2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0D478-BC07-4AE4-8D65-D266293D8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CDE4BA-30CD-49FF-B549-5E734E32A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DDBE90-F6B8-4474-BF33-DF1573FD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DCD268-75CC-429D-95BE-D8079BF26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974E32-91EA-475B-99F1-0A05DBE0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05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E7959-28A6-4162-B64B-AAA3309D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A1637E-8E0E-4DF1-A47C-5A244417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E5D2DB-AC33-4D85-A93C-CA05F58E8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EB901E-4F2A-4DF4-9C80-051181C86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6BC94F-9BE3-4D40-B4CA-3980605A7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A10E29-CFEA-431A-93DD-24A4F99D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F896F6-0BF5-4D4F-8A69-3C1D42A6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207301-2F02-426E-ABB9-34ADEA4B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469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D30D6-8BB0-4410-863A-E9021744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78328F-A7D0-4DD8-A658-A042CCF2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C51A22-CD12-4EDF-A594-4BCF63D64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982A8F-FDB1-436E-A33C-5ADB0343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22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5AA4A8-1EAA-4382-A699-7C6760FC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573CFF-84AE-42B1-8355-2B75B31A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72A499-283B-4C60-BF35-5EABC448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39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B44CC-89ED-4387-94F0-2EAAA99C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7E4F8-5D84-4D7A-A8A5-A818EE73A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2289E7-BF38-41AC-BEF0-D5F8F742E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34DF1-89BB-4A3A-A2F9-C9A0089A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0030D8-7919-42A6-9A26-83EA43E2E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69E40F-ED10-4450-86FB-FADA72E9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9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F46E4-3370-446B-8D2F-ECAE33B12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451335-3494-49DB-9B25-D2543CD2A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45EB83-9957-45D8-8721-2AB4513E2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67661D-051D-44C7-9312-9730C95A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BA9F1F-3307-49BA-8BE8-9A7F72D0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79BE65-26F7-46CA-A1A7-70CAD2E9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255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AEB1255-7038-4E97-9159-411E154F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F70895-F6EC-412A-87E5-350C05EE9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AA8C92-C1A9-4A22-9FAF-CF8550145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84B6A-66DE-4E35-829D-FA6C9334FD9F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B89A79-35F3-4140-A395-63156A354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BE4E45-470D-446B-8054-BD2EE8218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C8015-EA5D-468C-8471-2F28CD65F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3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32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46914" y="818437"/>
            <a:ext cx="2183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谁在用</a:t>
            </a:r>
            <a:r>
              <a:rPr lang="en-US" altLang="zh-CN" dirty="0"/>
              <a:t>BFT app</a:t>
            </a:r>
            <a:r>
              <a:rPr lang="zh-CN" altLang="en-US" dirty="0"/>
              <a:t>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46914" y="2481382"/>
            <a:ext cx="3097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BFT app</a:t>
            </a:r>
            <a:r>
              <a:rPr lang="zh-CN" altLang="en-US" dirty="0"/>
              <a:t>上可以做什么？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46914" y="3009812"/>
            <a:ext cx="5669280" cy="1370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600" dirty="0"/>
              <a:t>获得</a:t>
            </a:r>
            <a:r>
              <a:rPr lang="en-US" altLang="zh-CN" sz="1600" dirty="0"/>
              <a:t>BFT  </a:t>
            </a:r>
            <a:r>
              <a:rPr lang="zh-CN" altLang="en-US" sz="1600" dirty="0"/>
              <a:t>（ 挖矿</a:t>
            </a:r>
            <a:r>
              <a:rPr lang="en-US" altLang="zh-CN" sz="1600" dirty="0"/>
              <a:t>+ </a:t>
            </a:r>
            <a:r>
              <a:rPr lang="zh-CN" altLang="en-US" sz="1600" dirty="0"/>
              <a:t>收款 ）</a:t>
            </a:r>
            <a:endParaRPr lang="en-US" altLang="zh-CN" sz="1600" dirty="0"/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zh-CN" sz="1600" dirty="0"/>
              <a:t>支出</a:t>
            </a:r>
            <a:r>
              <a:rPr lang="en-US" altLang="zh-CN" sz="1600" dirty="0"/>
              <a:t>BFT </a:t>
            </a:r>
            <a:r>
              <a:rPr lang="zh-CN" altLang="en-US" sz="1600" dirty="0"/>
              <a:t>（给别人转账 </a:t>
            </a:r>
            <a:r>
              <a:rPr lang="en-US" altLang="zh-CN" sz="1600" dirty="0"/>
              <a:t>+ </a:t>
            </a:r>
            <a:r>
              <a:rPr lang="zh-CN" altLang="en-US" sz="1600" dirty="0"/>
              <a:t>发红包 ）</a:t>
            </a:r>
            <a:endParaRPr lang="en-US" altLang="zh-CN" sz="1600" dirty="0"/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zh-CN" altLang="en-US" sz="1600" dirty="0"/>
              <a:t>查看区块链（区块如何生成  每个字段代表的含义  ）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/>
              <a:t>4. </a:t>
            </a:r>
            <a:r>
              <a:rPr lang="zh-CN" altLang="en-US" sz="1600" dirty="0"/>
              <a:t>非核心功能操作 （注册、关注、网络节点、锻块矿工</a:t>
            </a:r>
            <a:r>
              <a:rPr lang="en-US" altLang="zh-CN" sz="1600" dirty="0"/>
              <a:t>…</a:t>
            </a:r>
            <a:r>
              <a:rPr lang="zh-CN" altLang="en-US" sz="1600" dirty="0"/>
              <a:t>）</a:t>
            </a:r>
            <a:endParaRPr lang="en-US" altLang="zh-CN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2047549" y="1294677"/>
            <a:ext cx="85140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lnSpc>
                <a:spcPct val="130000"/>
              </a:lnSpc>
              <a:buNone/>
            </a:pPr>
            <a:r>
              <a:rPr lang="zh-CN" altLang="en-US" sz="1600" dirty="0"/>
              <a:t>普通小白？ 有挖矿意愿但对区块链结构完全不了解的小白？ 对区块链结构有了解的业内人？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82832" y="114698"/>
            <a:ext cx="41833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我的</a:t>
            </a:r>
            <a:r>
              <a:rPr lang="en-US" altLang="zh-CN" dirty="0"/>
              <a:t>tab</a:t>
            </a:r>
            <a:r>
              <a:rPr lang="zh-CN" altLang="en-US" dirty="0"/>
              <a:t> </a:t>
            </a:r>
            <a:r>
              <a:rPr lang="en-US" altLang="zh-CN" dirty="0"/>
              <a:t>—— </a:t>
            </a:r>
            <a:r>
              <a:rPr lang="zh-CN" altLang="en-US" dirty="0"/>
              <a:t>更多设置 </a:t>
            </a:r>
            <a:r>
              <a:rPr lang="en-US" altLang="zh-CN" dirty="0"/>
              <a:t>—— </a:t>
            </a:r>
            <a:r>
              <a:rPr lang="zh-CN" altLang="en-US" dirty="0"/>
              <a:t>切换地址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842671" y="728471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作用：在一部移动设备上快速切换多个账号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728345"/>
            <a:ext cx="2722880" cy="59016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33781" y="1565401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使用时建议给各个账号取个权益名，便于分辨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689610"/>
            <a:ext cx="2995295" cy="56680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58287" y="499508"/>
            <a:ext cx="4069080" cy="175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注册方式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输入信息</a:t>
            </a:r>
            <a:r>
              <a:rPr lang="en-US" altLang="zh-CN" dirty="0"/>
              <a:t>——&gt;</a:t>
            </a:r>
            <a:r>
              <a:rPr lang="zh-CN" altLang="en-US" dirty="0"/>
              <a:t>系统生成密码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啥都不输入</a:t>
            </a:r>
            <a:r>
              <a:rPr lang="en-US" altLang="zh-CN" dirty="0"/>
              <a:t>——&gt;</a:t>
            </a:r>
            <a:r>
              <a:rPr lang="zh-CN" altLang="en-US" dirty="0"/>
              <a:t>由系统生成新密码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自定义密码</a:t>
            </a:r>
          </a:p>
        </p:txBody>
      </p:sp>
      <p:sp>
        <p:nvSpPr>
          <p:cNvPr id="2" name="矩形 1"/>
          <p:cNvSpPr/>
          <p:nvPr/>
        </p:nvSpPr>
        <p:spPr>
          <a:xfrm>
            <a:off x="4658287" y="2468008"/>
            <a:ext cx="6812280" cy="29997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对比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 </a:t>
            </a:r>
            <a:r>
              <a:rPr lang="zh-CN" altLang="en-US" dirty="0"/>
              <a:t>难记忆，需借助链下保存，被盗和丢失风险大；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 </a:t>
            </a:r>
            <a:r>
              <a:rPr lang="zh-CN" altLang="en-US" dirty="0"/>
              <a:t>便于记忆，但人为设置密码重叠风险大大增加（目前有支付密码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做最后的保障）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需让用户意识到密码相当于现实钥匙，只能自己保存，且要确保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其他人永远不会想到同一把钥匙。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77167" y="131208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注册页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3441" y="117159"/>
            <a:ext cx="2549289" cy="590541"/>
            <a:chOff x="2315029" y="2512356"/>
            <a:chExt cx="3205163" cy="742473"/>
          </a:xfrm>
        </p:grpSpPr>
        <p:grpSp>
          <p:nvGrpSpPr>
            <p:cNvPr id="7" name="组合 6"/>
            <p:cNvGrpSpPr/>
            <p:nvPr/>
          </p:nvGrpSpPr>
          <p:grpSpPr>
            <a:xfrm>
              <a:off x="2315029" y="2512356"/>
              <a:ext cx="3205163" cy="742473"/>
              <a:chOff x="1676400" y="2686527"/>
              <a:chExt cx="3205163" cy="742473"/>
            </a:xfrm>
          </p:grpSpPr>
          <p:sp>
            <p:nvSpPr>
              <p:cNvPr id="9" name="流程图: 手动输入 24"/>
              <p:cNvSpPr/>
              <p:nvPr/>
            </p:nvSpPr>
            <p:spPr>
              <a:xfrm rot="5400000" flipV="1">
                <a:off x="3204596" y="1752033"/>
                <a:ext cx="148771" cy="3205163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0 w 10190"/>
                  <a:gd name="connsiteY0" fmla="*/ 527 h 8527"/>
                  <a:gd name="connsiteX1" fmla="*/ 10190 w 10190"/>
                  <a:gd name="connsiteY1" fmla="*/ 0 h 8527"/>
                  <a:gd name="connsiteX2" fmla="*/ 10000 w 10190"/>
                  <a:gd name="connsiteY2" fmla="*/ 8527 h 8527"/>
                  <a:gd name="connsiteX3" fmla="*/ 0 w 10190"/>
                  <a:gd name="connsiteY3" fmla="*/ 8527 h 8527"/>
                  <a:gd name="connsiteX4" fmla="*/ 0 w 10190"/>
                  <a:gd name="connsiteY4" fmla="*/ 527 h 8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0" h="8527">
                    <a:moveTo>
                      <a:pt x="0" y="527"/>
                    </a:moveTo>
                    <a:lnTo>
                      <a:pt x="10190" y="0"/>
                    </a:lnTo>
                    <a:cubicBezTo>
                      <a:pt x="10127" y="2842"/>
                      <a:pt x="10063" y="5685"/>
                      <a:pt x="10000" y="8527"/>
                    </a:cubicBezTo>
                    <a:lnTo>
                      <a:pt x="0" y="8527"/>
                    </a:lnTo>
                    <a:lnTo>
                      <a:pt x="0" y="52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743463" y="2686527"/>
                <a:ext cx="1269961" cy="73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3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3510706" y="2535348"/>
              <a:ext cx="1804606" cy="657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BFchian</a:t>
              </a:r>
              <a:endParaRPr lang="zh-CN" altLang="en-US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48B224A9-518A-4EE5-8B29-1EA0788DAF19}"/>
              </a:ext>
            </a:extLst>
          </p:cNvPr>
          <p:cNvSpPr/>
          <p:nvPr/>
        </p:nvSpPr>
        <p:spPr>
          <a:xfrm>
            <a:off x="1600364" y="2093688"/>
            <a:ext cx="5859979" cy="17961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547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7" name="圆角矩形 5">
            <a:extLst>
              <a:ext uri="{FF2B5EF4-FFF2-40B4-BE49-F238E27FC236}">
                <a16:creationId xmlns:a16="http://schemas.microsoft.com/office/drawing/2014/main" id="{74ECC007-47E0-45C6-86F5-F3EC691821C7}"/>
              </a:ext>
            </a:extLst>
          </p:cNvPr>
          <p:cNvSpPr/>
          <p:nvPr/>
        </p:nvSpPr>
        <p:spPr>
          <a:xfrm>
            <a:off x="2048667" y="2529987"/>
            <a:ext cx="923541" cy="92354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330200" dist="38100" dir="7800000" algn="tr" rotWithShape="0">
              <a:prstClr val="black">
                <a:alpha val="4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5470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8" name="文本框 2">
            <a:extLst>
              <a:ext uri="{FF2B5EF4-FFF2-40B4-BE49-F238E27FC236}">
                <a16:creationId xmlns:a16="http://schemas.microsoft.com/office/drawing/2014/main" id="{901BA48C-3D36-40C2-8F2B-BA30459ABAE5}"/>
              </a:ext>
            </a:extLst>
          </p:cNvPr>
          <p:cNvSpPr txBox="1"/>
          <p:nvPr/>
        </p:nvSpPr>
        <p:spPr>
          <a:xfrm>
            <a:off x="3202114" y="2881064"/>
            <a:ext cx="3746437" cy="79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不可以串改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不可抵赖 分布式 点对点 用户的投资数据，体现数据，收益等都存放在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BFchain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，更好的为用户创造收益</a:t>
            </a: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4D76A3CE-BAB8-4772-819F-A28B2062A10A}"/>
              </a:ext>
            </a:extLst>
          </p:cNvPr>
          <p:cNvSpPr txBox="1"/>
          <p:nvPr/>
        </p:nvSpPr>
        <p:spPr>
          <a:xfrm>
            <a:off x="3202114" y="2550644"/>
            <a:ext cx="20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BFT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的意义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6BF7064-6651-4B20-9984-885EAC8E5279}"/>
              </a:ext>
            </a:extLst>
          </p:cNvPr>
          <p:cNvSpPr/>
          <p:nvPr/>
        </p:nvSpPr>
        <p:spPr>
          <a:xfrm>
            <a:off x="1600363" y="4082144"/>
            <a:ext cx="5859979" cy="179614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5470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4" name="圆角矩形 5">
            <a:extLst>
              <a:ext uri="{FF2B5EF4-FFF2-40B4-BE49-F238E27FC236}">
                <a16:creationId xmlns:a16="http://schemas.microsoft.com/office/drawing/2014/main" id="{350C0E51-AAD8-42D5-BCDD-5E3067EE0F98}"/>
              </a:ext>
            </a:extLst>
          </p:cNvPr>
          <p:cNvSpPr/>
          <p:nvPr/>
        </p:nvSpPr>
        <p:spPr>
          <a:xfrm>
            <a:off x="2048666" y="4518443"/>
            <a:ext cx="923541" cy="923541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330200" dist="38100" dir="7800000" algn="tr" rotWithShape="0">
              <a:prstClr val="black">
                <a:alpha val="4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5470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文本框 2">
            <a:extLst>
              <a:ext uri="{FF2B5EF4-FFF2-40B4-BE49-F238E27FC236}">
                <a16:creationId xmlns:a16="http://schemas.microsoft.com/office/drawing/2014/main" id="{F365D133-CE26-4D1D-93EF-12F7A1F29E8C}"/>
              </a:ext>
            </a:extLst>
          </p:cNvPr>
          <p:cNvSpPr txBox="1"/>
          <p:nvPr/>
        </p:nvSpPr>
        <p:spPr>
          <a:xfrm>
            <a:off x="3219788" y="4962332"/>
            <a:ext cx="374643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一款移动端的区块链</a:t>
            </a:r>
          </a:p>
        </p:txBody>
      </p:sp>
      <p:sp>
        <p:nvSpPr>
          <p:cNvPr id="26" name="文本框 1">
            <a:extLst>
              <a:ext uri="{FF2B5EF4-FFF2-40B4-BE49-F238E27FC236}">
                <a16:creationId xmlns:a16="http://schemas.microsoft.com/office/drawing/2014/main" id="{3C6F56CE-11E8-412B-A33E-1CA1AC71BF5D}"/>
              </a:ext>
            </a:extLst>
          </p:cNvPr>
          <p:cNvSpPr txBox="1"/>
          <p:nvPr/>
        </p:nvSpPr>
        <p:spPr>
          <a:xfrm>
            <a:off x="3202113" y="4539100"/>
            <a:ext cx="209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Bfchain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是什么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C7530-9214-419A-B9A6-0E66C0DBEB31}"/>
              </a:ext>
            </a:extLst>
          </p:cNvPr>
          <p:cNvSpPr txBox="1"/>
          <p:nvPr/>
        </p:nvSpPr>
        <p:spPr>
          <a:xfrm>
            <a:off x="2177523" y="2807091"/>
            <a:ext cx="66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意义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29F0D56-B0AD-4A1A-A426-A54FDCEAF953}"/>
              </a:ext>
            </a:extLst>
          </p:cNvPr>
          <p:cNvSpPr txBox="1"/>
          <p:nvPr/>
        </p:nvSpPr>
        <p:spPr>
          <a:xfrm>
            <a:off x="2084334" y="4786420"/>
            <a:ext cx="109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BFchain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02D21CC-B5F9-48DA-8BA1-736D18502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4" b="6015"/>
          <a:stretch/>
        </p:blipFill>
        <p:spPr>
          <a:xfrm>
            <a:off x="8185828" y="658666"/>
            <a:ext cx="3037163" cy="54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82"/>
          <p:cNvSpPr>
            <a:spLocks noChangeAspect="1"/>
          </p:cNvSpPr>
          <p:nvPr/>
        </p:nvSpPr>
        <p:spPr>
          <a:xfrm>
            <a:off x="6408207" y="3500177"/>
            <a:ext cx="633853" cy="633853"/>
          </a:xfrm>
          <a:prstGeom prst="ellipse">
            <a:avLst/>
          </a:prstGeom>
          <a:solidFill>
            <a:schemeClr val="accent3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0" dirty="0">
                <a:solidFill>
                  <a:prstClr val="white"/>
                </a:solidFill>
              </a:rPr>
              <a:t>A</a:t>
            </a:r>
            <a:endParaRPr lang="en-US" sz="20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44" name="Oval 85"/>
          <p:cNvSpPr>
            <a:spLocks noChangeAspect="1"/>
          </p:cNvSpPr>
          <p:nvPr/>
        </p:nvSpPr>
        <p:spPr>
          <a:xfrm>
            <a:off x="5774354" y="1781814"/>
            <a:ext cx="633853" cy="633853"/>
          </a:xfrm>
          <a:prstGeom prst="ellipse">
            <a:avLst/>
          </a:prstGeom>
          <a:solidFill>
            <a:schemeClr val="accent1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2400" b="1" kern="0" dirty="0">
                <a:solidFill>
                  <a:prstClr val="white"/>
                </a:solidFill>
              </a:rPr>
              <a:t>01</a:t>
            </a:r>
            <a:endParaRPr lang="en-US" sz="24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45" name="Oval 86"/>
          <p:cNvSpPr>
            <a:spLocks noChangeAspect="1"/>
          </p:cNvSpPr>
          <p:nvPr/>
        </p:nvSpPr>
        <p:spPr>
          <a:xfrm>
            <a:off x="5774354" y="2682686"/>
            <a:ext cx="633853" cy="633853"/>
          </a:xfrm>
          <a:prstGeom prst="ellipse">
            <a:avLst/>
          </a:prstGeom>
          <a:solidFill>
            <a:schemeClr val="accent2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2000" b="1" kern="0" dirty="0">
                <a:solidFill>
                  <a:prstClr val="white"/>
                </a:solidFill>
              </a:rPr>
              <a:t>02</a:t>
            </a:r>
            <a:endParaRPr lang="en-US" sz="20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486053" y="1824366"/>
            <a:ext cx="3601189" cy="5312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投票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我的投票 我的得票。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119906" y="4451440"/>
            <a:ext cx="3601189" cy="5312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手动添加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输入对应的</a:t>
            </a:r>
            <a:r>
              <a:rPr lang="en-US" altLang="zh-CN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，搜索矿机。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7119906" y="3547954"/>
            <a:ext cx="3601189" cy="5312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自动添加矿机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系统自动进行搜索。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6486053" y="2727850"/>
            <a:ext cx="3601189" cy="5312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添加矿机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自动添加矿机，手动添加矿机。</a:t>
            </a:r>
          </a:p>
        </p:txBody>
      </p:sp>
      <p:sp>
        <p:nvSpPr>
          <p:cNvPr id="36" name="Oval 82">
            <a:extLst>
              <a:ext uri="{FF2B5EF4-FFF2-40B4-BE49-F238E27FC236}">
                <a16:creationId xmlns:a16="http://schemas.microsoft.com/office/drawing/2014/main" id="{5BEDA4EF-661D-4D22-B1D7-C341C903F40F}"/>
              </a:ext>
            </a:extLst>
          </p:cNvPr>
          <p:cNvSpPr>
            <a:spLocks noChangeAspect="1"/>
          </p:cNvSpPr>
          <p:nvPr/>
        </p:nvSpPr>
        <p:spPr>
          <a:xfrm>
            <a:off x="6408207" y="4379067"/>
            <a:ext cx="633853" cy="633853"/>
          </a:xfrm>
          <a:prstGeom prst="ellipse">
            <a:avLst/>
          </a:prstGeom>
          <a:solidFill>
            <a:schemeClr val="accent3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0" dirty="0">
                <a:solidFill>
                  <a:prstClr val="white"/>
                </a:solidFill>
              </a:rPr>
              <a:t>B</a:t>
            </a:r>
            <a:endParaRPr lang="en-US" sz="20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grpSp>
        <p:nvGrpSpPr>
          <p:cNvPr id="43" name="组合 3">
            <a:extLst>
              <a:ext uri="{FF2B5EF4-FFF2-40B4-BE49-F238E27FC236}">
                <a16:creationId xmlns:a16="http://schemas.microsoft.com/office/drawing/2014/main" id="{7A71CA26-3D65-4C45-AE27-38F6862EC54C}"/>
              </a:ext>
            </a:extLst>
          </p:cNvPr>
          <p:cNvGrpSpPr/>
          <p:nvPr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DE81001-3F2D-45D5-A5C7-8E7BA910EFCF}"/>
                </a:ext>
              </a:extLst>
            </p:cNvPr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38B26C9-6466-4936-8509-83733540916D}"/>
                </a:ext>
              </a:extLst>
            </p:cNvPr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54" name="文本框 12">
            <a:extLst>
              <a:ext uri="{FF2B5EF4-FFF2-40B4-BE49-F238E27FC236}">
                <a16:creationId xmlns:a16="http://schemas.microsoft.com/office/drawing/2014/main" id="{018FD52C-CEB9-45BE-8A03-1D8AD6B5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挖矿的详情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C76402-D57C-4DC0-805F-E2A2E7F06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76" y="1781814"/>
            <a:ext cx="2944233" cy="28174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AE1A62-3293-4DB8-B9A4-E7E3D3189C20}"/>
              </a:ext>
            </a:extLst>
          </p:cNvPr>
          <p:cNvSpPr txBox="1"/>
          <p:nvPr/>
        </p:nvSpPr>
        <p:spPr>
          <a:xfrm>
            <a:off x="2006353" y="4584322"/>
            <a:ext cx="2623344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zh-CN" altLang="en-US" sz="3600" dirty="0">
                <a:solidFill>
                  <a:srgbClr val="D81E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 矿</a:t>
            </a:r>
          </a:p>
        </p:txBody>
      </p:sp>
    </p:spTree>
    <p:extLst>
      <p:ext uri="{BB962C8B-B14F-4D97-AF65-F5344CB8AC3E}">
        <p14:creationId xmlns:p14="http://schemas.microsoft.com/office/powerpoint/2010/main" val="114820978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5" grpId="0" animBg="1"/>
      <p:bldP spid="66" grpId="0"/>
      <p:bldP spid="68" grpId="0"/>
      <p:bldP spid="69" grpId="0"/>
      <p:bldP spid="70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85"/>
          <p:cNvSpPr>
            <a:spLocks noChangeAspect="1"/>
          </p:cNvSpPr>
          <p:nvPr/>
        </p:nvSpPr>
        <p:spPr>
          <a:xfrm>
            <a:off x="340661" y="400118"/>
            <a:ext cx="354485" cy="354485"/>
          </a:xfrm>
          <a:prstGeom prst="ellipse">
            <a:avLst/>
          </a:prstGeom>
          <a:solidFill>
            <a:schemeClr val="accent1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100" b="1" kern="0" dirty="0">
                <a:solidFill>
                  <a:prstClr val="white"/>
                </a:solidFill>
              </a:rPr>
              <a:t>01</a:t>
            </a:r>
            <a:endParaRPr lang="en-US" sz="11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95466" y="412892"/>
            <a:ext cx="1299664" cy="58746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我的投票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7A8E4D-4643-4CEB-AB6D-F75829597B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" b="10700"/>
          <a:stretch/>
        </p:blipFill>
        <p:spPr>
          <a:xfrm>
            <a:off x="670244" y="1154097"/>
            <a:ext cx="2849772" cy="49271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333AD4-F50E-41BE-819B-573F7D3A9D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7" b="7117"/>
          <a:stretch/>
        </p:blipFill>
        <p:spPr>
          <a:xfrm>
            <a:off x="4671114" y="1000361"/>
            <a:ext cx="2849772" cy="5140171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94C361AC-C384-4223-81C5-BC50D9D77B37}"/>
              </a:ext>
            </a:extLst>
          </p:cNvPr>
          <p:cNvSpPr/>
          <p:nvPr/>
        </p:nvSpPr>
        <p:spPr>
          <a:xfrm>
            <a:off x="3855867" y="3404586"/>
            <a:ext cx="479395" cy="31959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1277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85"/>
          <p:cNvSpPr>
            <a:spLocks noChangeAspect="1"/>
          </p:cNvSpPr>
          <p:nvPr/>
        </p:nvSpPr>
        <p:spPr>
          <a:xfrm>
            <a:off x="340661" y="400118"/>
            <a:ext cx="354485" cy="354485"/>
          </a:xfrm>
          <a:prstGeom prst="ellipse">
            <a:avLst/>
          </a:prstGeom>
          <a:solidFill>
            <a:schemeClr val="accent1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100" b="1" kern="0" dirty="0">
                <a:solidFill>
                  <a:prstClr val="white"/>
                </a:solidFill>
              </a:rPr>
              <a:t>0</a:t>
            </a:r>
            <a:r>
              <a:rPr lang="en-US" sz="1100" b="1" kern="0" dirty="0">
                <a:solidFill>
                  <a:prstClr val="white"/>
                </a:solidFill>
              </a:rPr>
              <a:t>2</a:t>
            </a:r>
            <a:endParaRPr lang="en-US" sz="11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95466" y="412892"/>
            <a:ext cx="1299664" cy="3289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添加矿机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82">
            <a:extLst>
              <a:ext uri="{FF2B5EF4-FFF2-40B4-BE49-F238E27FC236}">
                <a16:creationId xmlns:a16="http://schemas.microsoft.com/office/drawing/2014/main" id="{190B473A-83FB-421B-A0CB-96512B211B36}"/>
              </a:ext>
            </a:extLst>
          </p:cNvPr>
          <p:cNvSpPr>
            <a:spLocks noChangeAspect="1"/>
          </p:cNvSpPr>
          <p:nvPr/>
        </p:nvSpPr>
        <p:spPr>
          <a:xfrm>
            <a:off x="1339672" y="1178433"/>
            <a:ext cx="633853" cy="633853"/>
          </a:xfrm>
          <a:prstGeom prst="ellipse">
            <a:avLst/>
          </a:prstGeom>
          <a:solidFill>
            <a:schemeClr val="accent3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0" dirty="0">
                <a:solidFill>
                  <a:prstClr val="white"/>
                </a:solidFill>
              </a:rPr>
              <a:t>01</a:t>
            </a:r>
            <a:endParaRPr lang="en-US" sz="20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EA7440-796C-475B-B78A-7E17DBF456A3}"/>
              </a:ext>
            </a:extLst>
          </p:cNvPr>
          <p:cNvSpPr txBox="1"/>
          <p:nvPr/>
        </p:nvSpPr>
        <p:spPr>
          <a:xfrm>
            <a:off x="2051371" y="1226210"/>
            <a:ext cx="3601189" cy="5312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自动添加矿机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系统自动进行搜索。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BC465B-4141-4C77-B47B-B9A29AB7A36D}"/>
              </a:ext>
            </a:extLst>
          </p:cNvPr>
          <p:cNvSpPr txBox="1"/>
          <p:nvPr/>
        </p:nvSpPr>
        <p:spPr>
          <a:xfrm>
            <a:off x="7732465" y="1091008"/>
            <a:ext cx="3601189" cy="5312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手动添加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输入对应的</a:t>
            </a:r>
            <a:r>
              <a:rPr lang="en-US" altLang="zh-CN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，搜索矿机。</a:t>
            </a:r>
          </a:p>
        </p:txBody>
      </p:sp>
      <p:sp>
        <p:nvSpPr>
          <p:cNvPr id="10" name="Oval 82">
            <a:extLst>
              <a:ext uri="{FF2B5EF4-FFF2-40B4-BE49-F238E27FC236}">
                <a16:creationId xmlns:a16="http://schemas.microsoft.com/office/drawing/2014/main" id="{FBE899EC-6E96-4B93-8FE7-BD416E7BF471}"/>
              </a:ext>
            </a:extLst>
          </p:cNvPr>
          <p:cNvSpPr>
            <a:spLocks noChangeAspect="1"/>
          </p:cNvSpPr>
          <p:nvPr/>
        </p:nvSpPr>
        <p:spPr>
          <a:xfrm>
            <a:off x="7020766" y="1018635"/>
            <a:ext cx="633853" cy="633853"/>
          </a:xfrm>
          <a:prstGeom prst="ellipse">
            <a:avLst/>
          </a:prstGeom>
          <a:solidFill>
            <a:schemeClr val="accent3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0" dirty="0">
                <a:solidFill>
                  <a:prstClr val="white"/>
                </a:solidFill>
              </a:rPr>
              <a:t>B</a:t>
            </a:r>
            <a:endParaRPr lang="en-US" sz="20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C2AA33-6F08-4F65-B1D2-C9DFD857F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8"/>
          <a:stretch/>
        </p:blipFill>
        <p:spPr>
          <a:xfrm>
            <a:off x="571138" y="2103269"/>
            <a:ext cx="2170920" cy="40844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ED66768-C7AC-46E8-88E4-4CF66B4488AC}"/>
              </a:ext>
            </a:extLst>
          </p:cNvPr>
          <p:cNvSpPr txBox="1"/>
          <p:nvPr/>
        </p:nvSpPr>
        <p:spPr>
          <a:xfrm>
            <a:off x="2893981" y="2387840"/>
            <a:ext cx="2450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进入添加默认矿机页面后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系统开始自动搜索附近矿机</a:t>
            </a:r>
          </a:p>
        </p:txBody>
      </p:sp>
      <p:sp>
        <p:nvSpPr>
          <p:cNvPr id="14" name="Oval 85">
            <a:extLst>
              <a:ext uri="{FF2B5EF4-FFF2-40B4-BE49-F238E27FC236}">
                <a16:creationId xmlns:a16="http://schemas.microsoft.com/office/drawing/2014/main" id="{8572B591-9347-48A0-B92E-38B4EE21BAD8}"/>
              </a:ext>
            </a:extLst>
          </p:cNvPr>
          <p:cNvSpPr>
            <a:spLocks noChangeAspect="1"/>
          </p:cNvSpPr>
          <p:nvPr/>
        </p:nvSpPr>
        <p:spPr>
          <a:xfrm>
            <a:off x="2893981" y="3540190"/>
            <a:ext cx="470839" cy="470839"/>
          </a:xfrm>
          <a:prstGeom prst="ellipse">
            <a:avLst/>
          </a:prstGeom>
          <a:solidFill>
            <a:srgbClr val="34D480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kern="0" dirty="0">
                <a:solidFill>
                  <a:prstClr val="white"/>
                </a:solidFill>
              </a:rPr>
              <a:t>成功</a:t>
            </a:r>
            <a:endParaRPr lang="en-US" sz="14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85">
            <a:extLst>
              <a:ext uri="{FF2B5EF4-FFF2-40B4-BE49-F238E27FC236}">
                <a16:creationId xmlns:a16="http://schemas.microsoft.com/office/drawing/2014/main" id="{39FA98CB-1403-4C93-BA13-B58F4C61B6D3}"/>
              </a:ext>
            </a:extLst>
          </p:cNvPr>
          <p:cNvSpPr>
            <a:spLocks noChangeAspect="1"/>
          </p:cNvSpPr>
          <p:nvPr/>
        </p:nvSpPr>
        <p:spPr>
          <a:xfrm>
            <a:off x="2893981" y="4463468"/>
            <a:ext cx="470839" cy="470839"/>
          </a:xfrm>
          <a:prstGeom prst="ellipse">
            <a:avLst/>
          </a:prstGeom>
          <a:solidFill>
            <a:srgbClr val="FF0000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kern="0" dirty="0">
                <a:solidFill>
                  <a:prstClr val="white"/>
                </a:solidFill>
              </a:rPr>
              <a:t>失败</a:t>
            </a:r>
            <a:endParaRPr lang="en-US" sz="14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68D929-E945-439A-8251-7A66CD8A01C3}"/>
              </a:ext>
            </a:extLst>
          </p:cNvPr>
          <p:cNvSpPr txBox="1"/>
          <p:nvPr/>
        </p:nvSpPr>
        <p:spPr>
          <a:xfrm>
            <a:off x="3432559" y="3599541"/>
            <a:ext cx="245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进入下一步，进行添加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AF9FAF-168D-416F-AE3B-90FD360E4C9B}"/>
              </a:ext>
            </a:extLst>
          </p:cNvPr>
          <p:cNvSpPr txBox="1"/>
          <p:nvPr/>
        </p:nvSpPr>
        <p:spPr>
          <a:xfrm>
            <a:off x="3432559" y="4560387"/>
            <a:ext cx="245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停留在当前页面 无法进入下一步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BCBFEE-A457-4A60-9DBD-E3BBC483DC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" b="6541"/>
          <a:stretch/>
        </p:blipFill>
        <p:spPr>
          <a:xfrm>
            <a:off x="6071061" y="2217460"/>
            <a:ext cx="2170920" cy="389347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6B8A23D-745F-4610-B02F-66EC3ABFC9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" b="6147"/>
          <a:stretch/>
        </p:blipFill>
        <p:spPr>
          <a:xfrm>
            <a:off x="8261432" y="2387840"/>
            <a:ext cx="1879228" cy="34001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AE0F91E-ED69-438D-A0B8-24946CDF6F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b="5757"/>
          <a:stretch/>
        </p:blipFill>
        <p:spPr>
          <a:xfrm>
            <a:off x="10231135" y="2334076"/>
            <a:ext cx="1928663" cy="350525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6148DFE-16B7-457E-907C-F76F65D874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b="5757"/>
          <a:stretch/>
        </p:blipFill>
        <p:spPr>
          <a:xfrm>
            <a:off x="10193943" y="2334076"/>
            <a:ext cx="1928663" cy="35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0574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6" grpId="0"/>
      <p:bldP spid="7" grpId="0" animBg="1"/>
      <p:bldP spid="8" grpId="0"/>
      <p:bldP spid="9" grpId="0"/>
      <p:bldP spid="10" grpId="0" animBg="1"/>
      <p:bldP spid="14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3442" y="216348"/>
            <a:ext cx="2549289" cy="523220"/>
            <a:chOff x="2315030" y="2637068"/>
            <a:chExt cx="3205163" cy="657833"/>
          </a:xfrm>
        </p:grpSpPr>
        <p:sp>
          <p:nvSpPr>
            <p:cNvPr id="9" name="流程图: 手动输入 24"/>
            <p:cNvSpPr/>
            <p:nvPr/>
          </p:nvSpPr>
          <p:spPr>
            <a:xfrm rot="5400000" flipV="1">
              <a:off x="3843226" y="1577862"/>
              <a:ext cx="148771" cy="320516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190"/>
                <a:gd name="connsiteY0" fmla="*/ 527 h 8527"/>
                <a:gd name="connsiteX1" fmla="*/ 10190 w 10190"/>
                <a:gd name="connsiteY1" fmla="*/ 0 h 8527"/>
                <a:gd name="connsiteX2" fmla="*/ 10000 w 10190"/>
                <a:gd name="connsiteY2" fmla="*/ 8527 h 8527"/>
                <a:gd name="connsiteX3" fmla="*/ 0 w 10190"/>
                <a:gd name="connsiteY3" fmla="*/ 8527 h 8527"/>
                <a:gd name="connsiteX4" fmla="*/ 0 w 10190"/>
                <a:gd name="connsiteY4" fmla="*/ 527 h 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0" h="8527">
                  <a:moveTo>
                    <a:pt x="0" y="527"/>
                  </a:moveTo>
                  <a:lnTo>
                    <a:pt x="10190" y="0"/>
                  </a:lnTo>
                  <a:cubicBezTo>
                    <a:pt x="10127" y="2842"/>
                    <a:pt x="10063" y="5685"/>
                    <a:pt x="10000" y="8527"/>
                  </a:cubicBezTo>
                  <a:lnTo>
                    <a:pt x="0" y="8527"/>
                  </a:lnTo>
                  <a:lnTo>
                    <a:pt x="0" y="5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" name="矩形 7"/>
            <p:cNvSpPr/>
            <p:nvPr/>
          </p:nvSpPr>
          <p:spPr>
            <a:xfrm>
              <a:off x="3860185" y="2637068"/>
              <a:ext cx="1135085" cy="657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支付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87204" y="1950024"/>
            <a:ext cx="2235784" cy="2239748"/>
            <a:chOff x="-10582466" y="5258251"/>
            <a:chExt cx="12218311" cy="12239979"/>
          </a:xfrm>
        </p:grpSpPr>
        <p:sp>
          <p:nvSpPr>
            <p:cNvPr id="17" name="椭圆 16"/>
            <p:cNvSpPr/>
            <p:nvPr/>
          </p:nvSpPr>
          <p:spPr>
            <a:xfrm>
              <a:off x="-10582466" y="5279922"/>
              <a:ext cx="12218308" cy="12218308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-8966802" y="5258251"/>
              <a:ext cx="10602647" cy="6725464"/>
            </a:xfrm>
            <a:custGeom>
              <a:avLst/>
              <a:gdLst>
                <a:gd name="connsiteX0" fmla="*/ 4478121 w 10568481"/>
                <a:gd name="connsiteY0" fmla="*/ 0 h 6703795"/>
                <a:gd name="connsiteX1" fmla="*/ 10555734 w 10568481"/>
                <a:gd name="connsiteY1" fmla="*/ 5484528 h 6703795"/>
                <a:gd name="connsiteX2" fmla="*/ 10568481 w 10568481"/>
                <a:gd name="connsiteY2" fmla="*/ 5652158 h 6703795"/>
                <a:gd name="connsiteX3" fmla="*/ 10568225 w 10568481"/>
                <a:gd name="connsiteY3" fmla="*/ 6222084 h 6703795"/>
                <a:gd name="connsiteX4" fmla="*/ 2573536 w 10568481"/>
                <a:gd name="connsiteY4" fmla="*/ 6700021 h 6703795"/>
                <a:gd name="connsiteX5" fmla="*/ 276461 w 10568481"/>
                <a:gd name="connsiteY5" fmla="*/ 2352992 h 6703795"/>
                <a:gd name="connsiteX6" fmla="*/ 31666 w 10568481"/>
                <a:gd name="connsiteY6" fmla="*/ 1988250 h 6703795"/>
                <a:gd name="connsiteX7" fmla="*/ 0 w 10568481"/>
                <a:gd name="connsiteY7" fmla="*/ 1955362 h 6703795"/>
                <a:gd name="connsiteX8" fmla="*/ 158297 w 10568481"/>
                <a:gd name="connsiteY8" fmla="*/ 1789330 h 6703795"/>
                <a:gd name="connsiteX9" fmla="*/ 4478121 w 10568481"/>
                <a:gd name="connsiteY9" fmla="*/ 0 h 670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8481" h="6703795">
                  <a:moveTo>
                    <a:pt x="4478121" y="0"/>
                  </a:moveTo>
                  <a:cubicBezTo>
                    <a:pt x="7641239" y="0"/>
                    <a:pt x="10242884" y="2403950"/>
                    <a:pt x="10555734" y="5484528"/>
                  </a:cubicBezTo>
                  <a:lnTo>
                    <a:pt x="10568481" y="5652158"/>
                  </a:lnTo>
                  <a:lnTo>
                    <a:pt x="10568225" y="6222084"/>
                  </a:lnTo>
                  <a:cubicBezTo>
                    <a:pt x="6876535" y="3287779"/>
                    <a:pt x="5029827" y="6834969"/>
                    <a:pt x="2573536" y="6700021"/>
                  </a:cubicBezTo>
                  <a:cubicBezTo>
                    <a:pt x="-288913" y="6473842"/>
                    <a:pt x="764473" y="3489081"/>
                    <a:pt x="276461" y="2352992"/>
                  </a:cubicBezTo>
                  <a:cubicBezTo>
                    <a:pt x="199270" y="2207784"/>
                    <a:pt x="118473" y="2087470"/>
                    <a:pt x="31666" y="1988250"/>
                  </a:cubicBezTo>
                  <a:lnTo>
                    <a:pt x="0" y="1955362"/>
                  </a:lnTo>
                  <a:lnTo>
                    <a:pt x="158297" y="1789330"/>
                  </a:lnTo>
                  <a:cubicBezTo>
                    <a:pt x="1263836" y="683790"/>
                    <a:pt x="2791125" y="0"/>
                    <a:pt x="44781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3" name="文本框 1"/>
          <p:cNvSpPr txBox="1"/>
          <p:nvPr/>
        </p:nvSpPr>
        <p:spPr>
          <a:xfrm>
            <a:off x="1758825" y="4418372"/>
            <a:ext cx="2092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交换</a:t>
            </a:r>
          </a:p>
        </p:txBody>
      </p:sp>
      <p:sp>
        <p:nvSpPr>
          <p:cNvPr id="14" name="文本框 2"/>
          <p:cNvSpPr txBox="1"/>
          <p:nvPr/>
        </p:nvSpPr>
        <p:spPr>
          <a:xfrm>
            <a:off x="1472411" y="4880037"/>
            <a:ext cx="2680456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/>
              <a:t>不同类型的币进行交换</a:t>
            </a:r>
            <a:endParaRPr lang="en-US" altLang="zh-CN" sz="1200" dirty="0"/>
          </a:p>
          <a:p>
            <a:pPr algn="ctr">
              <a:lnSpc>
                <a:spcPct val="150000"/>
              </a:lnSpc>
            </a:pPr>
            <a:r>
              <a:rPr lang="zh-CN" altLang="en-US" sz="1200" dirty="0"/>
              <a:t>支付给矿工一定数量的手续费</a:t>
            </a:r>
          </a:p>
        </p:txBody>
      </p:sp>
      <p:sp>
        <p:nvSpPr>
          <p:cNvPr id="15" name="文本框 9"/>
          <p:cNvSpPr txBox="1"/>
          <p:nvPr/>
        </p:nvSpPr>
        <p:spPr>
          <a:xfrm>
            <a:off x="2805094" y="3175632"/>
            <a:ext cx="8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978110" y="1950024"/>
            <a:ext cx="2235784" cy="2239748"/>
            <a:chOff x="-10582466" y="5258251"/>
            <a:chExt cx="12218311" cy="12239979"/>
          </a:xfrm>
        </p:grpSpPr>
        <p:sp>
          <p:nvSpPr>
            <p:cNvPr id="25" name="椭圆 24"/>
            <p:cNvSpPr/>
            <p:nvPr/>
          </p:nvSpPr>
          <p:spPr>
            <a:xfrm>
              <a:off x="-10582466" y="5279922"/>
              <a:ext cx="12218308" cy="12218308"/>
            </a:xfrm>
            <a:prstGeom prst="ellipse">
              <a:avLst/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-8966802" y="5258251"/>
              <a:ext cx="10602647" cy="6725464"/>
            </a:xfrm>
            <a:custGeom>
              <a:avLst/>
              <a:gdLst>
                <a:gd name="connsiteX0" fmla="*/ 4478121 w 10568481"/>
                <a:gd name="connsiteY0" fmla="*/ 0 h 6703795"/>
                <a:gd name="connsiteX1" fmla="*/ 10555734 w 10568481"/>
                <a:gd name="connsiteY1" fmla="*/ 5484528 h 6703795"/>
                <a:gd name="connsiteX2" fmla="*/ 10568481 w 10568481"/>
                <a:gd name="connsiteY2" fmla="*/ 5652158 h 6703795"/>
                <a:gd name="connsiteX3" fmla="*/ 10568225 w 10568481"/>
                <a:gd name="connsiteY3" fmla="*/ 6222084 h 6703795"/>
                <a:gd name="connsiteX4" fmla="*/ 2573536 w 10568481"/>
                <a:gd name="connsiteY4" fmla="*/ 6700021 h 6703795"/>
                <a:gd name="connsiteX5" fmla="*/ 276461 w 10568481"/>
                <a:gd name="connsiteY5" fmla="*/ 2352992 h 6703795"/>
                <a:gd name="connsiteX6" fmla="*/ 31666 w 10568481"/>
                <a:gd name="connsiteY6" fmla="*/ 1988250 h 6703795"/>
                <a:gd name="connsiteX7" fmla="*/ 0 w 10568481"/>
                <a:gd name="connsiteY7" fmla="*/ 1955362 h 6703795"/>
                <a:gd name="connsiteX8" fmla="*/ 158297 w 10568481"/>
                <a:gd name="connsiteY8" fmla="*/ 1789330 h 6703795"/>
                <a:gd name="connsiteX9" fmla="*/ 4478121 w 10568481"/>
                <a:gd name="connsiteY9" fmla="*/ 0 h 670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68481" h="6703795">
                  <a:moveTo>
                    <a:pt x="4478121" y="0"/>
                  </a:moveTo>
                  <a:cubicBezTo>
                    <a:pt x="7641239" y="0"/>
                    <a:pt x="10242884" y="2403950"/>
                    <a:pt x="10555734" y="5484528"/>
                  </a:cubicBezTo>
                  <a:lnTo>
                    <a:pt x="10568481" y="5652158"/>
                  </a:lnTo>
                  <a:lnTo>
                    <a:pt x="10568225" y="6222084"/>
                  </a:lnTo>
                  <a:cubicBezTo>
                    <a:pt x="6876535" y="3287779"/>
                    <a:pt x="5029827" y="6834969"/>
                    <a:pt x="2573536" y="6700021"/>
                  </a:cubicBezTo>
                  <a:cubicBezTo>
                    <a:pt x="-288913" y="6473842"/>
                    <a:pt x="764473" y="3489081"/>
                    <a:pt x="276461" y="2352992"/>
                  </a:cubicBezTo>
                  <a:cubicBezTo>
                    <a:pt x="199270" y="2207784"/>
                    <a:pt x="118473" y="2087470"/>
                    <a:pt x="31666" y="1988250"/>
                  </a:cubicBezTo>
                  <a:lnTo>
                    <a:pt x="0" y="1955362"/>
                  </a:lnTo>
                  <a:lnTo>
                    <a:pt x="158297" y="1789330"/>
                  </a:lnTo>
                  <a:cubicBezTo>
                    <a:pt x="1263836" y="683790"/>
                    <a:pt x="2791125" y="0"/>
                    <a:pt x="44781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1" name="文本框 16"/>
          <p:cNvSpPr txBox="1"/>
          <p:nvPr/>
        </p:nvSpPr>
        <p:spPr>
          <a:xfrm>
            <a:off x="5049731" y="4418372"/>
            <a:ext cx="2092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转出</a:t>
            </a:r>
          </a:p>
        </p:txBody>
      </p:sp>
      <p:sp>
        <p:nvSpPr>
          <p:cNvPr id="22" name="文本框 17"/>
          <p:cNvSpPr txBox="1"/>
          <p:nvPr/>
        </p:nvSpPr>
        <p:spPr>
          <a:xfrm>
            <a:off x="4853976" y="4880037"/>
            <a:ext cx="2484049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/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选择对应的通讯录用户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扫描保存在本地的用户二维码</a:t>
            </a:r>
          </a:p>
        </p:txBody>
      </p:sp>
      <p:sp>
        <p:nvSpPr>
          <p:cNvPr id="23" name="文本框 18"/>
          <p:cNvSpPr txBox="1"/>
          <p:nvPr/>
        </p:nvSpPr>
        <p:spPr>
          <a:xfrm>
            <a:off x="6096000" y="3175632"/>
            <a:ext cx="81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4C6889-59FF-4113-9872-53CED23915D9}"/>
              </a:ext>
            </a:extLst>
          </p:cNvPr>
          <p:cNvGrpSpPr/>
          <p:nvPr/>
        </p:nvGrpSpPr>
        <p:grpSpPr>
          <a:xfrm>
            <a:off x="8144882" y="1950024"/>
            <a:ext cx="2484049" cy="3271197"/>
            <a:chOff x="8144882" y="1950024"/>
            <a:chExt cx="2484049" cy="3271197"/>
          </a:xfrm>
        </p:grpSpPr>
        <p:grpSp>
          <p:nvGrpSpPr>
            <p:cNvPr id="27" name="Group 22"/>
            <p:cNvGrpSpPr/>
            <p:nvPr/>
          </p:nvGrpSpPr>
          <p:grpSpPr>
            <a:xfrm>
              <a:off x="8144882" y="1950024"/>
              <a:ext cx="2484049" cy="3271197"/>
              <a:chOff x="1373882" y="1950024"/>
              <a:chExt cx="2484049" cy="3271197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498016" y="1950024"/>
                <a:ext cx="2235784" cy="2239748"/>
                <a:chOff x="-10582466" y="5258251"/>
                <a:chExt cx="12218311" cy="12239979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-10582466" y="5279922"/>
                  <a:ext cx="12218308" cy="12218308"/>
                </a:xfrm>
                <a:prstGeom prst="ellipse">
                  <a:avLst/>
                </a:prstGeom>
                <a:solidFill>
                  <a:srgbClr val="E2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34" name="任意多边形 33"/>
                <p:cNvSpPr/>
                <p:nvPr/>
              </p:nvSpPr>
              <p:spPr>
                <a:xfrm>
                  <a:off x="-8966802" y="5258251"/>
                  <a:ext cx="10602647" cy="6725464"/>
                </a:xfrm>
                <a:custGeom>
                  <a:avLst/>
                  <a:gdLst>
                    <a:gd name="connsiteX0" fmla="*/ 4478121 w 10568481"/>
                    <a:gd name="connsiteY0" fmla="*/ 0 h 6703795"/>
                    <a:gd name="connsiteX1" fmla="*/ 10555734 w 10568481"/>
                    <a:gd name="connsiteY1" fmla="*/ 5484528 h 6703795"/>
                    <a:gd name="connsiteX2" fmla="*/ 10568481 w 10568481"/>
                    <a:gd name="connsiteY2" fmla="*/ 5652158 h 6703795"/>
                    <a:gd name="connsiteX3" fmla="*/ 10568225 w 10568481"/>
                    <a:gd name="connsiteY3" fmla="*/ 6222084 h 6703795"/>
                    <a:gd name="connsiteX4" fmla="*/ 2573536 w 10568481"/>
                    <a:gd name="connsiteY4" fmla="*/ 6700021 h 6703795"/>
                    <a:gd name="connsiteX5" fmla="*/ 276461 w 10568481"/>
                    <a:gd name="connsiteY5" fmla="*/ 2352992 h 6703795"/>
                    <a:gd name="connsiteX6" fmla="*/ 31666 w 10568481"/>
                    <a:gd name="connsiteY6" fmla="*/ 1988250 h 6703795"/>
                    <a:gd name="connsiteX7" fmla="*/ 0 w 10568481"/>
                    <a:gd name="connsiteY7" fmla="*/ 1955362 h 6703795"/>
                    <a:gd name="connsiteX8" fmla="*/ 158297 w 10568481"/>
                    <a:gd name="connsiteY8" fmla="*/ 1789330 h 6703795"/>
                    <a:gd name="connsiteX9" fmla="*/ 4478121 w 10568481"/>
                    <a:gd name="connsiteY9" fmla="*/ 0 h 6703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568481" h="6703795">
                      <a:moveTo>
                        <a:pt x="4478121" y="0"/>
                      </a:moveTo>
                      <a:cubicBezTo>
                        <a:pt x="7641239" y="0"/>
                        <a:pt x="10242884" y="2403950"/>
                        <a:pt x="10555734" y="5484528"/>
                      </a:cubicBezTo>
                      <a:lnTo>
                        <a:pt x="10568481" y="5652158"/>
                      </a:lnTo>
                      <a:lnTo>
                        <a:pt x="10568225" y="6222084"/>
                      </a:lnTo>
                      <a:cubicBezTo>
                        <a:pt x="6876535" y="3287779"/>
                        <a:pt x="5029827" y="6834969"/>
                        <a:pt x="2573536" y="6700021"/>
                      </a:cubicBezTo>
                      <a:cubicBezTo>
                        <a:pt x="-288913" y="6473842"/>
                        <a:pt x="764473" y="3489081"/>
                        <a:pt x="276461" y="2352992"/>
                      </a:cubicBezTo>
                      <a:cubicBezTo>
                        <a:pt x="199270" y="2207784"/>
                        <a:pt x="118473" y="2087470"/>
                        <a:pt x="31666" y="1988250"/>
                      </a:cubicBezTo>
                      <a:lnTo>
                        <a:pt x="0" y="1955362"/>
                      </a:lnTo>
                      <a:lnTo>
                        <a:pt x="158297" y="1789330"/>
                      </a:lnTo>
                      <a:cubicBezTo>
                        <a:pt x="1263836" y="683790"/>
                        <a:pt x="2791125" y="0"/>
                        <a:pt x="447812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文本框 24"/>
              <p:cNvSpPr txBox="1"/>
              <p:nvPr/>
            </p:nvSpPr>
            <p:spPr>
              <a:xfrm>
                <a:off x="1569637" y="4418372"/>
                <a:ext cx="2092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收取</a:t>
                </a:r>
              </a:p>
            </p:txBody>
          </p:sp>
          <p:sp>
            <p:nvSpPr>
              <p:cNvPr id="30" name="文本框 25"/>
              <p:cNvSpPr txBox="1"/>
              <p:nvPr/>
            </p:nvSpPr>
            <p:spPr>
              <a:xfrm>
                <a:off x="1373882" y="4880037"/>
                <a:ext cx="2484049" cy="341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/>
                </a:lvl1pPr>
              </a:lstStyle>
              <a:p>
                <a:r>
                  <a:rPr lang="zh-CN" altLang="en-US" dirty="0"/>
                  <a:t>出示二维码收取</a:t>
                </a:r>
              </a:p>
            </p:txBody>
          </p:sp>
          <p:sp>
            <p:nvSpPr>
              <p:cNvPr id="31" name="文本框 26"/>
              <p:cNvSpPr txBox="1"/>
              <p:nvPr/>
            </p:nvSpPr>
            <p:spPr>
              <a:xfrm>
                <a:off x="2615906" y="3175632"/>
                <a:ext cx="8181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03</a:t>
                </a:r>
                <a:endParaRPr lang="zh-CN" altLang="en-US" sz="3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6" name="adobe-illustrator_154861"/>
            <p:cNvSpPr>
              <a:spLocks noChangeAspect="1"/>
            </p:cNvSpPr>
            <p:nvPr/>
          </p:nvSpPr>
          <p:spPr bwMode="auto">
            <a:xfrm>
              <a:off x="9027768" y="2344117"/>
              <a:ext cx="488915" cy="420117"/>
            </a:xfrm>
            <a:custGeom>
              <a:avLst/>
              <a:gdLst>
                <a:gd name="connsiteX0" fmla="*/ 389492 w 608271"/>
                <a:gd name="connsiteY0" fmla="*/ 248491 h 522678"/>
                <a:gd name="connsiteX1" fmla="*/ 481825 w 608271"/>
                <a:gd name="connsiteY1" fmla="*/ 293892 h 522678"/>
                <a:gd name="connsiteX2" fmla="*/ 604637 w 608271"/>
                <a:gd name="connsiteY2" fmla="*/ 486497 h 522678"/>
                <a:gd name="connsiteX3" fmla="*/ 605332 w 608271"/>
                <a:gd name="connsiteY3" fmla="*/ 510486 h 522678"/>
                <a:gd name="connsiteX4" fmla="*/ 584681 w 608271"/>
                <a:gd name="connsiteY4" fmla="*/ 522678 h 522678"/>
                <a:gd name="connsiteX5" fmla="*/ 467131 w 608271"/>
                <a:gd name="connsiteY5" fmla="*/ 522381 h 522678"/>
                <a:gd name="connsiteX6" fmla="*/ 441814 w 608271"/>
                <a:gd name="connsiteY6" fmla="*/ 507115 h 522678"/>
                <a:gd name="connsiteX7" fmla="*/ 385123 w 608271"/>
                <a:gd name="connsiteY7" fmla="*/ 423451 h 522678"/>
                <a:gd name="connsiteX8" fmla="*/ 148136 w 608271"/>
                <a:gd name="connsiteY8" fmla="*/ 432472 h 522678"/>
                <a:gd name="connsiteX9" fmla="*/ 123415 w 608271"/>
                <a:gd name="connsiteY9" fmla="*/ 423650 h 522678"/>
                <a:gd name="connsiteX10" fmla="*/ 11920 w 608271"/>
                <a:gd name="connsiteY10" fmla="*/ 325117 h 522678"/>
                <a:gd name="connsiteX11" fmla="*/ 8843 w 608271"/>
                <a:gd name="connsiteY11" fmla="*/ 275454 h 522678"/>
                <a:gd name="connsiteX12" fmla="*/ 58583 w 608271"/>
                <a:gd name="connsiteY12" fmla="*/ 272381 h 522678"/>
                <a:gd name="connsiteX13" fmla="*/ 159554 w 608271"/>
                <a:gd name="connsiteY13" fmla="*/ 361596 h 522678"/>
                <a:gd name="connsiteX14" fmla="*/ 378869 w 608271"/>
                <a:gd name="connsiteY14" fmla="*/ 319863 h 522678"/>
                <a:gd name="connsiteX15" fmla="*/ 250596 w 608271"/>
                <a:gd name="connsiteY15" fmla="*/ 333741 h 522678"/>
                <a:gd name="connsiteX16" fmla="*/ 211776 w 608271"/>
                <a:gd name="connsiteY16" fmla="*/ 302615 h 522678"/>
                <a:gd name="connsiteX17" fmla="*/ 242951 w 608271"/>
                <a:gd name="connsiteY17" fmla="*/ 263757 h 522678"/>
                <a:gd name="connsiteX18" fmla="*/ 389492 w 608271"/>
                <a:gd name="connsiteY18" fmla="*/ 248491 h 522678"/>
                <a:gd name="connsiteX19" fmla="*/ 22874 w 608271"/>
                <a:gd name="connsiteY19" fmla="*/ 158631 h 522678"/>
                <a:gd name="connsiteX20" fmla="*/ 352733 w 608271"/>
                <a:gd name="connsiteY20" fmla="*/ 158631 h 522678"/>
                <a:gd name="connsiteX21" fmla="*/ 372685 w 608271"/>
                <a:gd name="connsiteY21" fmla="*/ 178545 h 522678"/>
                <a:gd name="connsiteX22" fmla="*/ 372685 w 608271"/>
                <a:gd name="connsiteY22" fmla="*/ 223129 h 522678"/>
                <a:gd name="connsiteX23" fmla="*/ 240067 w 608271"/>
                <a:gd name="connsiteY23" fmla="*/ 237495 h 522678"/>
                <a:gd name="connsiteX24" fmla="*/ 187456 w 608271"/>
                <a:gd name="connsiteY24" fmla="*/ 281485 h 522678"/>
                <a:gd name="connsiteX25" fmla="*/ 108838 w 608271"/>
                <a:gd name="connsiteY25" fmla="*/ 281485 h 522678"/>
                <a:gd name="connsiteX26" fmla="*/ 76180 w 608271"/>
                <a:gd name="connsiteY26" fmla="*/ 252654 h 522678"/>
                <a:gd name="connsiteX27" fmla="*/ 2922 w 608271"/>
                <a:gd name="connsiteY27" fmla="*/ 246313 h 522678"/>
                <a:gd name="connsiteX28" fmla="*/ 2922 w 608271"/>
                <a:gd name="connsiteY28" fmla="*/ 178545 h 522678"/>
                <a:gd name="connsiteX29" fmla="*/ 22874 w 608271"/>
                <a:gd name="connsiteY29" fmla="*/ 158631 h 522678"/>
                <a:gd name="connsiteX30" fmla="*/ 22874 w 608271"/>
                <a:gd name="connsiteY30" fmla="*/ 0 h 522678"/>
                <a:gd name="connsiteX31" fmla="*/ 352733 w 608271"/>
                <a:gd name="connsiteY31" fmla="*/ 0 h 522678"/>
                <a:gd name="connsiteX32" fmla="*/ 372685 w 608271"/>
                <a:gd name="connsiteY32" fmla="*/ 19925 h 522678"/>
                <a:gd name="connsiteX33" fmla="*/ 372685 w 608271"/>
                <a:gd name="connsiteY33" fmla="*/ 102999 h 522678"/>
                <a:gd name="connsiteX34" fmla="*/ 352733 w 608271"/>
                <a:gd name="connsiteY34" fmla="*/ 122925 h 522678"/>
                <a:gd name="connsiteX35" fmla="*/ 22874 w 608271"/>
                <a:gd name="connsiteY35" fmla="*/ 122925 h 522678"/>
                <a:gd name="connsiteX36" fmla="*/ 2922 w 608271"/>
                <a:gd name="connsiteY36" fmla="*/ 102999 h 522678"/>
                <a:gd name="connsiteX37" fmla="*/ 2922 w 608271"/>
                <a:gd name="connsiteY37" fmla="*/ 19925 h 522678"/>
                <a:gd name="connsiteX38" fmla="*/ 22874 w 608271"/>
                <a:gd name="connsiteY38" fmla="*/ 0 h 52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8271" h="522678">
                  <a:moveTo>
                    <a:pt x="389492" y="248491"/>
                  </a:moveTo>
                  <a:cubicBezTo>
                    <a:pt x="425432" y="248491"/>
                    <a:pt x="459883" y="265442"/>
                    <a:pt x="481825" y="293892"/>
                  </a:cubicBezTo>
                  <a:lnTo>
                    <a:pt x="604637" y="486497"/>
                  </a:lnTo>
                  <a:cubicBezTo>
                    <a:pt x="609204" y="493733"/>
                    <a:pt x="609502" y="502952"/>
                    <a:pt x="605332" y="510486"/>
                  </a:cubicBezTo>
                  <a:cubicBezTo>
                    <a:pt x="601162" y="518019"/>
                    <a:pt x="593319" y="522678"/>
                    <a:pt x="584681" y="522678"/>
                  </a:cubicBezTo>
                  <a:cubicBezTo>
                    <a:pt x="569888" y="522678"/>
                    <a:pt x="467131" y="522381"/>
                    <a:pt x="467131" y="522381"/>
                  </a:cubicBezTo>
                  <a:cubicBezTo>
                    <a:pt x="457203" y="521290"/>
                    <a:pt x="447771" y="516037"/>
                    <a:pt x="441814" y="507115"/>
                  </a:cubicBezTo>
                  <a:lnTo>
                    <a:pt x="385123" y="423451"/>
                  </a:lnTo>
                  <a:lnTo>
                    <a:pt x="148136" y="432472"/>
                  </a:lnTo>
                  <a:cubicBezTo>
                    <a:pt x="138804" y="432869"/>
                    <a:pt x="129967" y="429498"/>
                    <a:pt x="123415" y="423650"/>
                  </a:cubicBezTo>
                  <a:lnTo>
                    <a:pt x="11920" y="325117"/>
                  </a:lnTo>
                  <a:cubicBezTo>
                    <a:pt x="-2674" y="312230"/>
                    <a:pt x="-4064" y="290026"/>
                    <a:pt x="8843" y="275454"/>
                  </a:cubicBezTo>
                  <a:cubicBezTo>
                    <a:pt x="21749" y="260882"/>
                    <a:pt x="44088" y="259494"/>
                    <a:pt x="58583" y="272381"/>
                  </a:cubicBezTo>
                  <a:lnTo>
                    <a:pt x="159554" y="361596"/>
                  </a:lnTo>
                  <a:lnTo>
                    <a:pt x="378869" y="319863"/>
                  </a:lnTo>
                  <a:lnTo>
                    <a:pt x="250596" y="333741"/>
                  </a:lnTo>
                  <a:cubicBezTo>
                    <a:pt x="231236" y="335823"/>
                    <a:pt x="213861" y="321846"/>
                    <a:pt x="211776" y="302615"/>
                  </a:cubicBezTo>
                  <a:cubicBezTo>
                    <a:pt x="209592" y="283285"/>
                    <a:pt x="223591" y="265838"/>
                    <a:pt x="242951" y="263757"/>
                  </a:cubicBezTo>
                  <a:cubicBezTo>
                    <a:pt x="388896" y="247896"/>
                    <a:pt x="380954" y="248491"/>
                    <a:pt x="389492" y="248491"/>
                  </a:cubicBezTo>
                  <a:close/>
                  <a:moveTo>
                    <a:pt x="22874" y="158631"/>
                  </a:moveTo>
                  <a:lnTo>
                    <a:pt x="352733" y="158631"/>
                  </a:lnTo>
                  <a:cubicBezTo>
                    <a:pt x="363751" y="158631"/>
                    <a:pt x="372685" y="167548"/>
                    <a:pt x="372685" y="178545"/>
                  </a:cubicBezTo>
                  <a:lnTo>
                    <a:pt x="372685" y="223129"/>
                  </a:lnTo>
                  <a:lnTo>
                    <a:pt x="240067" y="237495"/>
                  </a:lnTo>
                  <a:cubicBezTo>
                    <a:pt x="213861" y="240368"/>
                    <a:pt x="194107" y="258896"/>
                    <a:pt x="187456" y="281485"/>
                  </a:cubicBezTo>
                  <a:lnTo>
                    <a:pt x="108838" y="281485"/>
                  </a:lnTo>
                  <a:lnTo>
                    <a:pt x="76180" y="252654"/>
                  </a:lnTo>
                  <a:cubicBezTo>
                    <a:pt x="55930" y="234721"/>
                    <a:pt x="26249" y="231947"/>
                    <a:pt x="2922" y="246313"/>
                  </a:cubicBezTo>
                  <a:lnTo>
                    <a:pt x="2922" y="178545"/>
                  </a:lnTo>
                  <a:cubicBezTo>
                    <a:pt x="2922" y="167548"/>
                    <a:pt x="11856" y="158631"/>
                    <a:pt x="22874" y="158631"/>
                  </a:cubicBezTo>
                  <a:close/>
                  <a:moveTo>
                    <a:pt x="22874" y="0"/>
                  </a:moveTo>
                  <a:lnTo>
                    <a:pt x="352733" y="0"/>
                  </a:lnTo>
                  <a:cubicBezTo>
                    <a:pt x="363751" y="0"/>
                    <a:pt x="372685" y="8922"/>
                    <a:pt x="372685" y="19925"/>
                  </a:cubicBezTo>
                  <a:lnTo>
                    <a:pt x="372685" y="102999"/>
                  </a:lnTo>
                  <a:cubicBezTo>
                    <a:pt x="372685" y="114003"/>
                    <a:pt x="363751" y="122925"/>
                    <a:pt x="352733" y="122925"/>
                  </a:cubicBezTo>
                  <a:lnTo>
                    <a:pt x="22874" y="122925"/>
                  </a:lnTo>
                  <a:cubicBezTo>
                    <a:pt x="11856" y="122925"/>
                    <a:pt x="2922" y="114003"/>
                    <a:pt x="2922" y="102999"/>
                  </a:cubicBezTo>
                  <a:lnTo>
                    <a:pt x="2922" y="19925"/>
                  </a:lnTo>
                  <a:cubicBezTo>
                    <a:pt x="2922" y="8922"/>
                    <a:pt x="11856" y="0"/>
                    <a:pt x="22874" y="0"/>
                  </a:cubicBezTo>
                  <a:close/>
                </a:path>
              </a:pathLst>
            </a:custGeom>
            <a:solidFill>
              <a:srgbClr val="E2000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480EB70-F9F3-4CF0-B2B9-9CD8A5DF9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321" y="2252434"/>
            <a:ext cx="707023" cy="70702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4ED7599-E43A-4FC2-BB50-C372FABEB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23" y="2205373"/>
            <a:ext cx="772816" cy="7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4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C1D3A2-923E-459F-8E43-C357849CE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1" b="5981"/>
          <a:stretch/>
        </p:blipFill>
        <p:spPr>
          <a:xfrm>
            <a:off x="470855" y="999954"/>
            <a:ext cx="2626667" cy="4769898"/>
          </a:xfrm>
          <a:prstGeom prst="rect">
            <a:avLst/>
          </a:prstGeom>
        </p:spPr>
      </p:pic>
      <p:sp>
        <p:nvSpPr>
          <p:cNvPr id="6" name="Oval 85">
            <a:extLst>
              <a:ext uri="{FF2B5EF4-FFF2-40B4-BE49-F238E27FC236}">
                <a16:creationId xmlns:a16="http://schemas.microsoft.com/office/drawing/2014/main" id="{BB1C5B39-ACFA-4DCE-9677-5670423C0859}"/>
              </a:ext>
            </a:extLst>
          </p:cNvPr>
          <p:cNvSpPr>
            <a:spLocks noChangeAspect="1"/>
          </p:cNvSpPr>
          <p:nvPr/>
        </p:nvSpPr>
        <p:spPr>
          <a:xfrm>
            <a:off x="340661" y="400118"/>
            <a:ext cx="354485" cy="354485"/>
          </a:xfrm>
          <a:prstGeom prst="ellipse">
            <a:avLst/>
          </a:prstGeom>
          <a:solidFill>
            <a:schemeClr val="accent1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ar-SY" sz="1100" b="1" kern="0" dirty="0">
                <a:solidFill>
                  <a:prstClr val="white"/>
                </a:solidFill>
              </a:rPr>
              <a:t>01</a:t>
            </a:r>
            <a:endParaRPr lang="en-US" sz="11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4F01B4-BBC7-4A86-A68B-C16B6FA8F1D7}"/>
              </a:ext>
            </a:extLst>
          </p:cNvPr>
          <p:cNvSpPr txBox="1"/>
          <p:nvPr/>
        </p:nvSpPr>
        <p:spPr>
          <a:xfrm>
            <a:off x="795466" y="412892"/>
            <a:ext cx="1299664" cy="58746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41169C-A3C0-4E62-95D4-CC620CEA0A5A}"/>
              </a:ext>
            </a:extLst>
          </p:cNvPr>
          <p:cNvSpPr/>
          <p:nvPr/>
        </p:nvSpPr>
        <p:spPr>
          <a:xfrm>
            <a:off x="6836229" y="13545"/>
            <a:ext cx="4651500" cy="538576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5470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5546DEB-138C-411A-8A0D-827A92376849}"/>
              </a:ext>
            </a:extLst>
          </p:cNvPr>
          <p:cNvGrpSpPr/>
          <p:nvPr/>
        </p:nvGrpSpPr>
        <p:grpSpPr>
          <a:xfrm>
            <a:off x="7164008" y="630622"/>
            <a:ext cx="3881363" cy="1067955"/>
            <a:chOff x="1127805" y="5032557"/>
            <a:chExt cx="3881363" cy="106795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79B7491-776B-4738-B04C-14DFD31BCAC7}"/>
                </a:ext>
              </a:extLst>
            </p:cNvPr>
            <p:cNvGrpSpPr/>
            <p:nvPr/>
          </p:nvGrpSpPr>
          <p:grpSpPr>
            <a:xfrm>
              <a:off x="1223056" y="5032557"/>
              <a:ext cx="1650774" cy="374005"/>
              <a:chOff x="1127806" y="3222957"/>
              <a:chExt cx="1650774" cy="374005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D00FBDA3-1341-4CB1-ACED-C953CE612F56}"/>
                  </a:ext>
                </a:extLst>
              </p:cNvPr>
              <p:cNvSpPr/>
              <p:nvPr/>
            </p:nvSpPr>
            <p:spPr>
              <a:xfrm>
                <a:off x="1127806" y="3227630"/>
                <a:ext cx="1650774" cy="369332"/>
              </a:xfrm>
              <a:prstGeom prst="roundRect">
                <a:avLst/>
              </a:prstGeom>
              <a:solidFill>
                <a:srgbClr val="E2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547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2F0295B-FB28-4325-902D-F4430FB55CD0}"/>
                  </a:ext>
                </a:extLst>
              </p:cNvPr>
              <p:cNvSpPr txBox="1"/>
              <p:nvPr/>
            </p:nvSpPr>
            <p:spPr>
              <a:xfrm>
                <a:off x="1235612" y="3222957"/>
                <a:ext cx="1435162" cy="369332"/>
              </a:xfrm>
              <a:prstGeom prst="rect">
                <a:avLst/>
              </a:prstGeom>
              <a:noFill/>
              <a:effectLst>
                <a:outerShdw blurRad="635000" dist="254000" dir="8100000" sx="105000" sy="105000" algn="tr" rotWithShape="0">
                  <a:prstClr val="black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i="1" spc="300" dirty="0">
                    <a:solidFill>
                      <a:schemeClr val="bg1"/>
                    </a:solidFill>
                    <a:effectLst>
                      <a:outerShdw blurRad="127000" dist="63500" dir="7800000" algn="tr" rotWithShape="0">
                        <a:prstClr val="black">
                          <a:alpha val="60000"/>
                        </a:prstClr>
                      </a:out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确认</a:t>
                </a:r>
              </a:p>
            </p:txBody>
          </p:sp>
        </p:grpSp>
        <p:sp>
          <p:nvSpPr>
            <p:cNvPr id="12" name="文本框 2">
              <a:extLst>
                <a:ext uri="{FF2B5EF4-FFF2-40B4-BE49-F238E27FC236}">
                  <a16:creationId xmlns:a16="http://schemas.microsoft.com/office/drawing/2014/main" id="{D847093C-57E5-4F00-9AEE-B025E0C38D58}"/>
                </a:ext>
              </a:extLst>
            </p:cNvPr>
            <p:cNvSpPr txBox="1"/>
            <p:nvPr/>
          </p:nvSpPr>
          <p:spPr>
            <a:xfrm>
              <a:off x="1127805" y="5546963"/>
              <a:ext cx="3881363" cy="55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zh-CN" altLang="en-US" dirty="0"/>
                <a:t>确认对象：通过输入</a:t>
              </a:r>
              <a:r>
                <a:rPr lang="en-US" altLang="zh-CN" dirty="0"/>
                <a:t>(</a:t>
              </a:r>
              <a:r>
                <a:rPr lang="zh-CN" altLang="en-US" dirty="0"/>
                <a:t>复制</a:t>
              </a:r>
              <a:r>
                <a:rPr lang="en-US" altLang="zh-CN" dirty="0"/>
                <a:t>-</a:t>
              </a:r>
              <a:r>
                <a:rPr lang="zh-CN" altLang="en-US" dirty="0"/>
                <a:t>扫码</a:t>
              </a:r>
              <a:r>
                <a:rPr lang="en-US" altLang="zh-CN" dirty="0"/>
                <a:t>-</a:t>
              </a:r>
              <a:r>
                <a:rPr lang="zh-CN" altLang="en-US" dirty="0"/>
                <a:t>通讯录</a:t>
              </a:r>
              <a:r>
                <a:rPr lang="en-US" altLang="zh-CN" dirty="0"/>
                <a:t>)</a:t>
              </a:r>
              <a:r>
                <a:rPr lang="zh-CN" altLang="en-US" dirty="0"/>
                <a:t>对方的</a:t>
              </a:r>
              <a:r>
                <a:rPr lang="en-US" altLang="zh-CN" dirty="0"/>
                <a:t>ID</a:t>
              </a:r>
            </a:p>
            <a:p>
              <a:r>
                <a:rPr lang="zh-CN" altLang="en-US" dirty="0"/>
                <a:t>确认金额：输入对应的支付金额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7BF29DD-664F-48E2-9E16-72C09AA27D12}"/>
              </a:ext>
            </a:extLst>
          </p:cNvPr>
          <p:cNvGrpSpPr/>
          <p:nvPr/>
        </p:nvGrpSpPr>
        <p:grpSpPr>
          <a:xfrm>
            <a:off x="7164008" y="2131437"/>
            <a:ext cx="3881363" cy="827890"/>
            <a:chOff x="1127805" y="5032557"/>
            <a:chExt cx="3881363" cy="82789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AFF11E7-E45F-4B77-8CE6-29C001B8A3A0}"/>
                </a:ext>
              </a:extLst>
            </p:cNvPr>
            <p:cNvGrpSpPr/>
            <p:nvPr/>
          </p:nvGrpSpPr>
          <p:grpSpPr>
            <a:xfrm>
              <a:off x="1223056" y="5032557"/>
              <a:ext cx="1650774" cy="374005"/>
              <a:chOff x="1127806" y="3222957"/>
              <a:chExt cx="1650774" cy="374005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1F08750C-68B0-4089-8C6C-B849E8176636}"/>
                  </a:ext>
                </a:extLst>
              </p:cNvPr>
              <p:cNvSpPr/>
              <p:nvPr/>
            </p:nvSpPr>
            <p:spPr>
              <a:xfrm>
                <a:off x="1127806" y="3227630"/>
                <a:ext cx="1650774" cy="369332"/>
              </a:xfrm>
              <a:prstGeom prst="roundRect">
                <a:avLst/>
              </a:prstGeom>
              <a:solidFill>
                <a:srgbClr val="E2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547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2F8D11C-BF79-4517-8B09-B4829D63E596}"/>
                  </a:ext>
                </a:extLst>
              </p:cNvPr>
              <p:cNvSpPr txBox="1"/>
              <p:nvPr/>
            </p:nvSpPr>
            <p:spPr>
              <a:xfrm>
                <a:off x="1235612" y="3222957"/>
                <a:ext cx="1435162" cy="369332"/>
              </a:xfrm>
              <a:prstGeom prst="rect">
                <a:avLst/>
              </a:prstGeom>
              <a:noFill/>
              <a:effectLst>
                <a:outerShdw blurRad="635000" dist="254000" dir="8100000" sx="105000" sy="105000" algn="tr" rotWithShape="0">
                  <a:prstClr val="black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i="1" spc="300" dirty="0">
                    <a:solidFill>
                      <a:schemeClr val="bg1"/>
                    </a:solidFill>
                    <a:effectLst>
                      <a:outerShdw blurRad="127000" dist="63500" dir="7800000" algn="tr" rotWithShape="0">
                        <a:prstClr val="black">
                          <a:alpha val="60000"/>
                        </a:prstClr>
                      </a:out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手续费</a:t>
                </a:r>
              </a:p>
            </p:txBody>
          </p:sp>
        </p:grpSp>
        <p:sp>
          <p:nvSpPr>
            <p:cNvPr id="17" name="文本框 2">
              <a:extLst>
                <a:ext uri="{FF2B5EF4-FFF2-40B4-BE49-F238E27FC236}">
                  <a16:creationId xmlns:a16="http://schemas.microsoft.com/office/drawing/2014/main" id="{A2AEE511-58B0-4C48-85B6-54CE13D190D7}"/>
                </a:ext>
              </a:extLst>
            </p:cNvPr>
            <p:cNvSpPr txBox="1"/>
            <p:nvPr/>
          </p:nvSpPr>
          <p:spPr>
            <a:xfrm>
              <a:off x="1127805" y="5546963"/>
              <a:ext cx="3881363" cy="313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lang="zh-CN" altLang="en-US" dirty="0"/>
                <a:t>每一笔转账都需要支付一定的手手续费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58FF01D-4662-4EF7-B0C6-BA18BFF73D89}"/>
              </a:ext>
            </a:extLst>
          </p:cNvPr>
          <p:cNvGrpSpPr/>
          <p:nvPr/>
        </p:nvGrpSpPr>
        <p:grpSpPr>
          <a:xfrm>
            <a:off x="7164007" y="3639694"/>
            <a:ext cx="3881363" cy="827890"/>
            <a:chOff x="1127805" y="5032557"/>
            <a:chExt cx="3881363" cy="82789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C9C9C53-B71F-4BD0-B56A-DF40E71CC67F}"/>
                </a:ext>
              </a:extLst>
            </p:cNvPr>
            <p:cNvGrpSpPr/>
            <p:nvPr/>
          </p:nvGrpSpPr>
          <p:grpSpPr>
            <a:xfrm>
              <a:off x="1223056" y="5032557"/>
              <a:ext cx="1650774" cy="374005"/>
              <a:chOff x="1127806" y="3222957"/>
              <a:chExt cx="1650774" cy="374005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D9E3C8BD-9DC6-4013-99BA-0C7613CE8889}"/>
                  </a:ext>
                </a:extLst>
              </p:cNvPr>
              <p:cNvSpPr/>
              <p:nvPr/>
            </p:nvSpPr>
            <p:spPr>
              <a:xfrm>
                <a:off x="1127806" y="3227630"/>
                <a:ext cx="1650774" cy="369332"/>
              </a:xfrm>
              <a:prstGeom prst="roundRect">
                <a:avLst/>
              </a:prstGeom>
              <a:solidFill>
                <a:srgbClr val="E2000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5470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7EAAC35-707E-49CC-8B09-C089F3D81F34}"/>
                  </a:ext>
                </a:extLst>
              </p:cNvPr>
              <p:cNvSpPr txBox="1"/>
              <p:nvPr/>
            </p:nvSpPr>
            <p:spPr>
              <a:xfrm>
                <a:off x="1235612" y="3222957"/>
                <a:ext cx="1435162" cy="369332"/>
              </a:xfrm>
              <a:prstGeom prst="rect">
                <a:avLst/>
              </a:prstGeom>
              <a:noFill/>
              <a:effectLst>
                <a:outerShdw blurRad="635000" dist="254000" dir="8100000" sx="105000" sy="105000" algn="tr" rotWithShape="0">
                  <a:prstClr val="black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i="1" spc="300" dirty="0">
                    <a:solidFill>
                      <a:schemeClr val="bg1"/>
                    </a:solidFill>
                    <a:effectLst>
                      <a:outerShdw blurRad="127000" dist="63500" dir="7800000" algn="tr" rotWithShape="0">
                        <a:prstClr val="black">
                          <a:alpha val="60000"/>
                        </a:prstClr>
                      </a:out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确认转出</a:t>
                </a:r>
              </a:p>
            </p:txBody>
          </p:sp>
        </p:grpSp>
        <p:sp>
          <p:nvSpPr>
            <p:cNvPr id="22" name="文本框 2">
              <a:extLst>
                <a:ext uri="{FF2B5EF4-FFF2-40B4-BE49-F238E27FC236}">
                  <a16:creationId xmlns:a16="http://schemas.microsoft.com/office/drawing/2014/main" id="{F7AEA525-7FA6-4179-BEB3-0CBACDA3913B}"/>
                </a:ext>
              </a:extLst>
            </p:cNvPr>
            <p:cNvSpPr txBox="1"/>
            <p:nvPr/>
          </p:nvSpPr>
          <p:spPr>
            <a:xfrm>
              <a:off x="1127805" y="5546963"/>
              <a:ext cx="3881363" cy="313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确认转出后，等待旷工打包链接到链上去</a:t>
              </a: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196E9224-E60C-4893-B5CB-36835A7AF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6849"/>
          <a:stretch/>
        </p:blipFill>
        <p:spPr>
          <a:xfrm>
            <a:off x="3539881" y="1000361"/>
            <a:ext cx="2679816" cy="476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19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85">
            <a:extLst>
              <a:ext uri="{FF2B5EF4-FFF2-40B4-BE49-F238E27FC236}">
                <a16:creationId xmlns:a16="http://schemas.microsoft.com/office/drawing/2014/main" id="{9580FFF9-A606-48CD-B15F-E69A4475E785}"/>
              </a:ext>
            </a:extLst>
          </p:cNvPr>
          <p:cNvSpPr>
            <a:spLocks noChangeAspect="1"/>
          </p:cNvSpPr>
          <p:nvPr/>
        </p:nvSpPr>
        <p:spPr>
          <a:xfrm>
            <a:off x="340661" y="400118"/>
            <a:ext cx="354485" cy="354485"/>
          </a:xfrm>
          <a:prstGeom prst="ellipse">
            <a:avLst/>
          </a:prstGeom>
          <a:solidFill>
            <a:schemeClr val="accent1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b="1" kern="0" dirty="0">
                <a:solidFill>
                  <a:prstClr val="white"/>
                </a:solidFill>
              </a:rPr>
              <a:t>02</a:t>
            </a:r>
            <a:endParaRPr lang="en-US" sz="11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F748B06-9BAC-432D-BF4A-BDBE1D43F6AE}"/>
              </a:ext>
            </a:extLst>
          </p:cNvPr>
          <p:cNvSpPr txBox="1"/>
          <p:nvPr/>
        </p:nvSpPr>
        <p:spPr>
          <a:xfrm>
            <a:off x="795466" y="412892"/>
            <a:ext cx="1299664" cy="3289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转帐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0D753E2-4A34-4386-8C77-2D03AB2EF217}"/>
              </a:ext>
            </a:extLst>
          </p:cNvPr>
          <p:cNvGrpSpPr/>
          <p:nvPr/>
        </p:nvGrpSpPr>
        <p:grpSpPr>
          <a:xfrm>
            <a:off x="1294200" y="2055143"/>
            <a:ext cx="9797952" cy="4432017"/>
            <a:chOff x="1294200" y="2055143"/>
            <a:chExt cx="9797952" cy="4432017"/>
          </a:xfrm>
        </p:grpSpPr>
        <p:sp>
          <p:nvSpPr>
            <p:cNvPr id="6" name="矩形 5"/>
            <p:cNvSpPr/>
            <p:nvPr/>
          </p:nvSpPr>
          <p:spPr>
            <a:xfrm flipH="1" flipV="1">
              <a:off x="1474995" y="4244036"/>
              <a:ext cx="9498498" cy="1344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Oval 30"/>
            <p:cNvSpPr>
              <a:spLocks noChangeArrowheads="1"/>
            </p:cNvSpPr>
            <p:nvPr/>
          </p:nvSpPr>
          <p:spPr bwMode="auto">
            <a:xfrm flipH="1">
              <a:off x="5265137" y="2055143"/>
              <a:ext cx="2007731" cy="201061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zh-CN" altLang="en-US" sz="1467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Oval 31"/>
            <p:cNvSpPr>
              <a:spLocks noChangeArrowheads="1"/>
            </p:cNvSpPr>
            <p:nvPr/>
          </p:nvSpPr>
          <p:spPr bwMode="auto">
            <a:xfrm flipH="1">
              <a:off x="1937304" y="2373407"/>
              <a:ext cx="1473894" cy="14760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zh-CN" altLang="en-US" sz="1467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Oval 33"/>
            <p:cNvSpPr>
              <a:spLocks noChangeArrowheads="1"/>
            </p:cNvSpPr>
            <p:nvPr/>
          </p:nvSpPr>
          <p:spPr bwMode="auto">
            <a:xfrm flipH="1">
              <a:off x="8998041" y="2348698"/>
              <a:ext cx="1486796" cy="14868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zh-CN" altLang="en-US" sz="1467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grpSp>
          <p:nvGrpSpPr>
            <p:cNvPr id="7" name="组合 17"/>
            <p:cNvGrpSpPr/>
            <p:nvPr/>
          </p:nvGrpSpPr>
          <p:grpSpPr>
            <a:xfrm flipH="1">
              <a:off x="1294200" y="4587277"/>
              <a:ext cx="9797952" cy="846720"/>
              <a:chOff x="1137991" y="3631201"/>
              <a:chExt cx="9796676" cy="846916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137991" y="3631201"/>
                <a:ext cx="2771775" cy="338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通讯录中的用户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4619379" y="3631201"/>
                <a:ext cx="2771775" cy="338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扫码获得用户号</a:t>
                </a: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700450" y="4168345"/>
                <a:ext cx="2609633" cy="309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10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162892" y="3631201"/>
                <a:ext cx="2771775" cy="338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输入用户号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243961" y="4168345"/>
                <a:ext cx="2609633" cy="309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10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40262DE-0A8E-491F-8C66-51CE5AE82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" t="3261" r="2642" b="69476"/>
            <a:stretch/>
          </p:blipFill>
          <p:spPr>
            <a:xfrm>
              <a:off x="1559756" y="5055007"/>
              <a:ext cx="2548590" cy="143215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4D97916-40D5-48CF-A016-4E20EC9A7476}"/>
                </a:ext>
              </a:extLst>
            </p:cNvPr>
            <p:cNvSpPr/>
            <p:nvPr/>
          </p:nvSpPr>
          <p:spPr>
            <a:xfrm>
              <a:off x="2077720" y="5926696"/>
              <a:ext cx="1595120" cy="1489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27A5AF7-6852-4024-BFCF-DC929AF1D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" t="3261" r="2642" b="69476"/>
            <a:stretch/>
          </p:blipFill>
          <p:spPr>
            <a:xfrm>
              <a:off x="5136460" y="5055006"/>
              <a:ext cx="2548590" cy="143215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E87892-64D9-4F02-8472-A4D8D9C5B88E}"/>
                </a:ext>
              </a:extLst>
            </p:cNvPr>
            <p:cNvSpPr/>
            <p:nvPr/>
          </p:nvSpPr>
          <p:spPr>
            <a:xfrm>
              <a:off x="7223760" y="5900634"/>
              <a:ext cx="249936" cy="1889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14D54FA-1877-4B3A-9123-613C7377C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" t="3261" r="2642" b="69476"/>
            <a:stretch/>
          </p:blipFill>
          <p:spPr>
            <a:xfrm>
              <a:off x="8431789" y="5055005"/>
              <a:ext cx="2548590" cy="1432153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6B3106C-1CBE-4F04-96C5-DAEA1090DD96}"/>
                </a:ext>
              </a:extLst>
            </p:cNvPr>
            <p:cNvSpPr/>
            <p:nvPr/>
          </p:nvSpPr>
          <p:spPr>
            <a:xfrm>
              <a:off x="8713164" y="5900634"/>
              <a:ext cx="249936" cy="1889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1F3742-BE52-4B5F-888E-A92744997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5324" y="2643711"/>
              <a:ext cx="979372" cy="979372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705CC41C-32EE-4CD3-B08A-7B7428353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818" y="2486497"/>
              <a:ext cx="1175007" cy="1175007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7584E611-9FD7-419D-B171-1EE9D145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185" y="2553982"/>
              <a:ext cx="980132" cy="980132"/>
            </a:xfrm>
            <a:prstGeom prst="rect">
              <a:avLst/>
            </a:prstGeom>
          </p:spPr>
        </p:pic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B87E13DF-E4CF-4232-A810-6724ACDAD57A}"/>
              </a:ext>
            </a:extLst>
          </p:cNvPr>
          <p:cNvSpPr txBox="1"/>
          <p:nvPr/>
        </p:nvSpPr>
        <p:spPr>
          <a:xfrm>
            <a:off x="3794029" y="1036995"/>
            <a:ext cx="381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</a:rPr>
              <a:t>如何获取用户的账号？</a:t>
            </a:r>
          </a:p>
        </p:txBody>
      </p:sp>
    </p:spTree>
    <p:extLst>
      <p:ext uri="{BB962C8B-B14F-4D97-AF65-F5344CB8AC3E}">
        <p14:creationId xmlns:p14="http://schemas.microsoft.com/office/powerpoint/2010/main" val="157477251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/>
          <p:cNvGrpSpPr/>
          <p:nvPr/>
        </p:nvGrpSpPr>
        <p:grpSpPr>
          <a:xfrm>
            <a:off x="4384675" y="1716087"/>
            <a:ext cx="1711325" cy="1712913"/>
            <a:chOff x="4203701" y="2122488"/>
            <a:chExt cx="1711325" cy="1712913"/>
          </a:xfrm>
          <a:solidFill>
            <a:schemeClr val="accent1"/>
          </a:solidFill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203701" y="2122488"/>
              <a:ext cx="1711325" cy="1712913"/>
            </a:xfrm>
            <a:custGeom>
              <a:avLst/>
              <a:gdLst>
                <a:gd name="T0" fmla="*/ 575 w 590"/>
                <a:gd name="T1" fmla="*/ 0 h 591"/>
                <a:gd name="T2" fmla="*/ 308 w 590"/>
                <a:gd name="T3" fmla="*/ 0 h 591"/>
                <a:gd name="T4" fmla="*/ 306 w 590"/>
                <a:gd name="T5" fmla="*/ 0 h 591"/>
                <a:gd name="T6" fmla="*/ 311 w 590"/>
                <a:gd name="T7" fmla="*/ 52 h 591"/>
                <a:gd name="T8" fmla="*/ 43 w 590"/>
                <a:gd name="T9" fmla="*/ 321 h 591"/>
                <a:gd name="T10" fmla="*/ 0 w 590"/>
                <a:gd name="T11" fmla="*/ 317 h 591"/>
                <a:gd name="T12" fmla="*/ 0 w 590"/>
                <a:gd name="T13" fmla="*/ 575 h 591"/>
                <a:gd name="T14" fmla="*/ 15 w 590"/>
                <a:gd name="T15" fmla="*/ 591 h 591"/>
                <a:gd name="T16" fmla="*/ 575 w 590"/>
                <a:gd name="T17" fmla="*/ 591 h 591"/>
                <a:gd name="T18" fmla="*/ 590 w 590"/>
                <a:gd name="T19" fmla="*/ 575 h 591"/>
                <a:gd name="T20" fmla="*/ 590 w 590"/>
                <a:gd name="T21" fmla="*/ 16 h 591"/>
                <a:gd name="T22" fmla="*/ 575 w 590"/>
                <a:gd name="T23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0" h="591">
                  <a:moveTo>
                    <a:pt x="575" y="0"/>
                  </a:moveTo>
                  <a:cubicBezTo>
                    <a:pt x="308" y="0"/>
                    <a:pt x="308" y="0"/>
                    <a:pt x="308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09" y="17"/>
                    <a:pt x="311" y="35"/>
                    <a:pt x="311" y="52"/>
                  </a:cubicBezTo>
                  <a:cubicBezTo>
                    <a:pt x="311" y="200"/>
                    <a:pt x="191" y="321"/>
                    <a:pt x="43" y="321"/>
                  </a:cubicBezTo>
                  <a:cubicBezTo>
                    <a:pt x="28" y="321"/>
                    <a:pt x="14" y="319"/>
                    <a:pt x="0" y="317"/>
                  </a:cubicBezTo>
                  <a:cubicBezTo>
                    <a:pt x="0" y="575"/>
                    <a:pt x="0" y="575"/>
                    <a:pt x="0" y="575"/>
                  </a:cubicBezTo>
                  <a:cubicBezTo>
                    <a:pt x="0" y="584"/>
                    <a:pt x="7" y="591"/>
                    <a:pt x="15" y="591"/>
                  </a:cubicBezTo>
                  <a:cubicBezTo>
                    <a:pt x="575" y="591"/>
                    <a:pt x="575" y="591"/>
                    <a:pt x="575" y="591"/>
                  </a:cubicBezTo>
                  <a:cubicBezTo>
                    <a:pt x="583" y="591"/>
                    <a:pt x="590" y="584"/>
                    <a:pt x="590" y="575"/>
                  </a:cubicBezTo>
                  <a:cubicBezTo>
                    <a:pt x="590" y="16"/>
                    <a:pt x="590" y="16"/>
                    <a:pt x="590" y="16"/>
                  </a:cubicBezTo>
                  <a:cubicBezTo>
                    <a:pt x="590" y="7"/>
                    <a:pt x="583" y="0"/>
                    <a:pt x="5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" name="Freeform 158"/>
            <p:cNvSpPr>
              <a:spLocks noEditPoints="1"/>
            </p:cNvSpPr>
            <p:nvPr/>
          </p:nvSpPr>
          <p:spPr bwMode="auto">
            <a:xfrm>
              <a:off x="5044230" y="2975825"/>
              <a:ext cx="517127" cy="443251"/>
            </a:xfrm>
            <a:custGeom>
              <a:avLst/>
              <a:gdLst/>
              <a:ahLst/>
              <a:cxnLst>
                <a:cxn ang="0">
                  <a:pos x="68" y="30"/>
                </a:cxn>
                <a:cxn ang="0">
                  <a:pos x="0" y="30"/>
                </a:cxn>
                <a:cxn ang="0">
                  <a:pos x="0" y="15"/>
                </a:cxn>
                <a:cxn ang="0">
                  <a:pos x="7" y="9"/>
                </a:cxn>
                <a:cxn ang="0">
                  <a:pos x="20" y="9"/>
                </a:cxn>
                <a:cxn ang="0">
                  <a:pos x="20" y="3"/>
                </a:cxn>
                <a:cxn ang="0">
                  <a:pos x="24" y="0"/>
                </a:cxn>
                <a:cxn ang="0">
                  <a:pos x="45" y="0"/>
                </a:cxn>
                <a:cxn ang="0">
                  <a:pos x="49" y="3"/>
                </a:cxn>
                <a:cxn ang="0">
                  <a:pos x="49" y="9"/>
                </a:cxn>
                <a:cxn ang="0">
                  <a:pos x="62" y="9"/>
                </a:cxn>
                <a:cxn ang="0">
                  <a:pos x="68" y="15"/>
                </a:cxn>
                <a:cxn ang="0">
                  <a:pos x="68" y="30"/>
                </a:cxn>
                <a:cxn ang="0">
                  <a:pos x="68" y="52"/>
                </a:cxn>
                <a:cxn ang="0">
                  <a:pos x="62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34"/>
                </a:cxn>
                <a:cxn ang="0">
                  <a:pos x="26" y="34"/>
                </a:cxn>
                <a:cxn ang="0">
                  <a:pos x="26" y="40"/>
                </a:cxn>
                <a:cxn ang="0">
                  <a:pos x="28" y="42"/>
                </a:cxn>
                <a:cxn ang="0">
                  <a:pos x="41" y="42"/>
                </a:cxn>
                <a:cxn ang="0">
                  <a:pos x="43" y="40"/>
                </a:cxn>
                <a:cxn ang="0">
                  <a:pos x="43" y="34"/>
                </a:cxn>
                <a:cxn ang="0">
                  <a:pos x="68" y="34"/>
                </a:cxn>
                <a:cxn ang="0">
                  <a:pos x="68" y="52"/>
                </a:cxn>
                <a:cxn ang="0">
                  <a:pos x="44" y="9"/>
                </a:cxn>
                <a:cxn ang="0">
                  <a:pos x="44" y="5"/>
                </a:cxn>
                <a:cxn ang="0">
                  <a:pos x="25" y="5"/>
                </a:cxn>
                <a:cxn ang="0">
                  <a:pos x="25" y="9"/>
                </a:cxn>
                <a:cxn ang="0">
                  <a:pos x="44" y="9"/>
                </a:cxn>
                <a:cxn ang="0">
                  <a:pos x="39" y="39"/>
                </a:cxn>
                <a:cxn ang="0">
                  <a:pos x="30" y="39"/>
                </a:cxn>
                <a:cxn ang="0">
                  <a:pos x="30" y="34"/>
                </a:cxn>
                <a:cxn ang="0">
                  <a:pos x="39" y="34"/>
                </a:cxn>
                <a:cxn ang="0">
                  <a:pos x="39" y="39"/>
                </a:cxn>
              </a:cxnLst>
              <a:rect l="0" t="0" r="r" b="b"/>
              <a:pathLst>
                <a:path w="68" h="58">
                  <a:moveTo>
                    <a:pt x="68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3" y="9"/>
                    <a:pt x="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1"/>
                    <a:pt x="22" y="0"/>
                    <a:pt x="2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9" y="1"/>
                    <a:pt x="49" y="3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6" y="9"/>
                    <a:pt x="68" y="12"/>
                    <a:pt x="68" y="15"/>
                  </a:cubicBezTo>
                  <a:lnTo>
                    <a:pt x="68" y="30"/>
                  </a:lnTo>
                  <a:close/>
                  <a:moveTo>
                    <a:pt x="68" y="52"/>
                  </a:moveTo>
                  <a:cubicBezTo>
                    <a:pt x="68" y="55"/>
                    <a:pt x="66" y="58"/>
                    <a:pt x="62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7" y="42"/>
                    <a:pt x="28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3" y="41"/>
                    <a:pt x="43" y="4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68" y="34"/>
                    <a:pt x="68" y="34"/>
                    <a:pt x="68" y="34"/>
                  </a:cubicBezTo>
                  <a:lnTo>
                    <a:pt x="68" y="52"/>
                  </a:lnTo>
                  <a:close/>
                  <a:moveTo>
                    <a:pt x="44" y="9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44" y="9"/>
                  </a:lnTo>
                  <a:close/>
                  <a:moveTo>
                    <a:pt x="39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9" y="34"/>
                    <a:pt x="39" y="34"/>
                    <a:pt x="39" y="34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defTabSz="1375432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3" name="组合 11"/>
          <p:cNvGrpSpPr/>
          <p:nvPr/>
        </p:nvGrpSpPr>
        <p:grpSpPr>
          <a:xfrm>
            <a:off x="6243636" y="1716087"/>
            <a:ext cx="1709739" cy="1712913"/>
            <a:chOff x="6062663" y="2122488"/>
            <a:chExt cx="1709738" cy="1712913"/>
          </a:xfrm>
          <a:solidFill>
            <a:schemeClr val="accent2"/>
          </a:solidFill>
        </p:grpSpPr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062663" y="2122488"/>
              <a:ext cx="1709738" cy="1712913"/>
            </a:xfrm>
            <a:custGeom>
              <a:avLst/>
              <a:gdLst>
                <a:gd name="T0" fmla="*/ 15 w 590"/>
                <a:gd name="T1" fmla="*/ 0 h 591"/>
                <a:gd name="T2" fmla="*/ 282 w 590"/>
                <a:gd name="T3" fmla="*/ 0 h 591"/>
                <a:gd name="T4" fmla="*/ 284 w 590"/>
                <a:gd name="T5" fmla="*/ 0 h 591"/>
                <a:gd name="T6" fmla="*/ 279 w 590"/>
                <a:gd name="T7" fmla="*/ 52 h 591"/>
                <a:gd name="T8" fmla="*/ 548 w 590"/>
                <a:gd name="T9" fmla="*/ 321 h 591"/>
                <a:gd name="T10" fmla="*/ 590 w 590"/>
                <a:gd name="T11" fmla="*/ 317 h 591"/>
                <a:gd name="T12" fmla="*/ 590 w 590"/>
                <a:gd name="T13" fmla="*/ 575 h 591"/>
                <a:gd name="T14" fmla="*/ 575 w 590"/>
                <a:gd name="T15" fmla="*/ 591 h 591"/>
                <a:gd name="T16" fmla="*/ 15 w 590"/>
                <a:gd name="T17" fmla="*/ 591 h 591"/>
                <a:gd name="T18" fmla="*/ 0 w 590"/>
                <a:gd name="T19" fmla="*/ 575 h 591"/>
                <a:gd name="T20" fmla="*/ 0 w 590"/>
                <a:gd name="T21" fmla="*/ 16 h 591"/>
                <a:gd name="T22" fmla="*/ 15 w 590"/>
                <a:gd name="T23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0" h="591">
                  <a:moveTo>
                    <a:pt x="15" y="0"/>
                  </a:moveTo>
                  <a:cubicBezTo>
                    <a:pt x="282" y="0"/>
                    <a:pt x="282" y="0"/>
                    <a:pt x="28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1" y="17"/>
                    <a:pt x="279" y="35"/>
                    <a:pt x="279" y="52"/>
                  </a:cubicBezTo>
                  <a:cubicBezTo>
                    <a:pt x="279" y="200"/>
                    <a:pt x="400" y="321"/>
                    <a:pt x="548" y="321"/>
                  </a:cubicBezTo>
                  <a:cubicBezTo>
                    <a:pt x="562" y="321"/>
                    <a:pt x="576" y="319"/>
                    <a:pt x="590" y="317"/>
                  </a:cubicBezTo>
                  <a:cubicBezTo>
                    <a:pt x="590" y="575"/>
                    <a:pt x="590" y="575"/>
                    <a:pt x="590" y="575"/>
                  </a:cubicBezTo>
                  <a:cubicBezTo>
                    <a:pt x="590" y="584"/>
                    <a:pt x="584" y="591"/>
                    <a:pt x="575" y="591"/>
                  </a:cubicBezTo>
                  <a:cubicBezTo>
                    <a:pt x="15" y="591"/>
                    <a:pt x="15" y="591"/>
                    <a:pt x="15" y="591"/>
                  </a:cubicBezTo>
                  <a:cubicBezTo>
                    <a:pt x="7" y="591"/>
                    <a:pt x="0" y="584"/>
                    <a:pt x="0" y="57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" name="Freeform 154"/>
            <p:cNvSpPr>
              <a:spLocks noEditPoints="1"/>
            </p:cNvSpPr>
            <p:nvPr/>
          </p:nvSpPr>
          <p:spPr bwMode="auto">
            <a:xfrm>
              <a:off x="6421438" y="2917580"/>
              <a:ext cx="525287" cy="567775"/>
            </a:xfrm>
            <a:custGeom>
              <a:avLst/>
              <a:gdLst/>
              <a:ahLst/>
              <a:cxnLst>
                <a:cxn ang="0">
                  <a:pos x="58" y="58"/>
                </a:cxn>
                <a:cxn ang="0">
                  <a:pos x="41" y="58"/>
                </a:cxn>
                <a:cxn ang="0">
                  <a:pos x="31" y="68"/>
                </a:cxn>
                <a:cxn ang="0">
                  <a:pos x="22" y="58"/>
                </a:cxn>
                <a:cxn ang="0">
                  <a:pos x="5" y="58"/>
                </a:cxn>
                <a:cxn ang="0">
                  <a:pos x="0" y="53"/>
                </a:cxn>
                <a:cxn ang="0">
                  <a:pos x="12" y="22"/>
                </a:cxn>
                <a:cxn ang="0">
                  <a:pos x="28" y="5"/>
                </a:cxn>
                <a:cxn ang="0">
                  <a:pos x="28" y="3"/>
                </a:cxn>
                <a:cxn ang="0">
                  <a:pos x="31" y="0"/>
                </a:cxn>
                <a:cxn ang="0">
                  <a:pos x="35" y="3"/>
                </a:cxn>
                <a:cxn ang="0">
                  <a:pos x="35" y="5"/>
                </a:cxn>
                <a:cxn ang="0">
                  <a:pos x="51" y="22"/>
                </a:cxn>
                <a:cxn ang="0">
                  <a:pos x="63" y="53"/>
                </a:cxn>
                <a:cxn ang="0">
                  <a:pos x="58" y="58"/>
                </a:cxn>
                <a:cxn ang="0">
                  <a:pos x="31" y="63"/>
                </a:cxn>
                <a:cxn ang="0">
                  <a:pos x="26" y="58"/>
                </a:cxn>
                <a:cxn ang="0">
                  <a:pos x="25" y="57"/>
                </a:cxn>
                <a:cxn ang="0">
                  <a:pos x="25" y="58"/>
                </a:cxn>
                <a:cxn ang="0">
                  <a:pos x="31" y="65"/>
                </a:cxn>
                <a:cxn ang="0">
                  <a:pos x="32" y="64"/>
                </a:cxn>
                <a:cxn ang="0">
                  <a:pos x="31" y="63"/>
                </a:cxn>
              </a:cxnLst>
              <a:rect l="0" t="0" r="r" b="b"/>
              <a:pathLst>
                <a:path w="63" h="68">
                  <a:moveTo>
                    <a:pt x="58" y="58"/>
                  </a:moveTo>
                  <a:cubicBezTo>
                    <a:pt x="41" y="58"/>
                    <a:pt x="41" y="58"/>
                    <a:pt x="41" y="58"/>
                  </a:cubicBezTo>
                  <a:cubicBezTo>
                    <a:pt x="41" y="63"/>
                    <a:pt x="37" y="68"/>
                    <a:pt x="31" y="68"/>
                  </a:cubicBezTo>
                  <a:cubicBezTo>
                    <a:pt x="26" y="68"/>
                    <a:pt x="22" y="63"/>
                    <a:pt x="22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2" y="58"/>
                    <a:pt x="0" y="56"/>
                    <a:pt x="0" y="53"/>
                  </a:cubicBezTo>
                  <a:cubicBezTo>
                    <a:pt x="5" y="48"/>
                    <a:pt x="12" y="40"/>
                    <a:pt x="12" y="22"/>
                  </a:cubicBezTo>
                  <a:cubicBezTo>
                    <a:pt x="12" y="14"/>
                    <a:pt x="18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1"/>
                    <a:pt x="29" y="0"/>
                    <a:pt x="31" y="0"/>
                  </a:cubicBezTo>
                  <a:cubicBezTo>
                    <a:pt x="33" y="0"/>
                    <a:pt x="35" y="1"/>
                    <a:pt x="35" y="3"/>
                  </a:cubicBezTo>
                  <a:cubicBezTo>
                    <a:pt x="35" y="4"/>
                    <a:pt x="35" y="4"/>
                    <a:pt x="35" y="5"/>
                  </a:cubicBezTo>
                  <a:cubicBezTo>
                    <a:pt x="45" y="6"/>
                    <a:pt x="51" y="14"/>
                    <a:pt x="51" y="22"/>
                  </a:cubicBezTo>
                  <a:cubicBezTo>
                    <a:pt x="51" y="40"/>
                    <a:pt x="57" y="48"/>
                    <a:pt x="63" y="53"/>
                  </a:cubicBezTo>
                  <a:cubicBezTo>
                    <a:pt x="63" y="56"/>
                    <a:pt x="61" y="58"/>
                    <a:pt x="58" y="58"/>
                  </a:cubicBezTo>
                  <a:close/>
                  <a:moveTo>
                    <a:pt x="31" y="63"/>
                  </a:moveTo>
                  <a:cubicBezTo>
                    <a:pt x="28" y="63"/>
                    <a:pt x="26" y="61"/>
                    <a:pt x="26" y="58"/>
                  </a:cubicBezTo>
                  <a:cubicBezTo>
                    <a:pt x="26" y="58"/>
                    <a:pt x="26" y="57"/>
                    <a:pt x="25" y="57"/>
                  </a:cubicBezTo>
                  <a:cubicBezTo>
                    <a:pt x="25" y="57"/>
                    <a:pt x="25" y="58"/>
                    <a:pt x="25" y="58"/>
                  </a:cubicBezTo>
                  <a:cubicBezTo>
                    <a:pt x="25" y="62"/>
                    <a:pt x="28" y="65"/>
                    <a:pt x="31" y="65"/>
                  </a:cubicBezTo>
                  <a:cubicBezTo>
                    <a:pt x="32" y="65"/>
                    <a:pt x="32" y="64"/>
                    <a:pt x="32" y="64"/>
                  </a:cubicBezTo>
                  <a:cubicBezTo>
                    <a:pt x="32" y="64"/>
                    <a:pt x="32" y="63"/>
                    <a:pt x="31" y="6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defTabSz="1375432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4" name="组合 14"/>
          <p:cNvGrpSpPr/>
          <p:nvPr/>
        </p:nvGrpSpPr>
        <p:grpSpPr>
          <a:xfrm>
            <a:off x="6243636" y="3582987"/>
            <a:ext cx="1709739" cy="1711325"/>
            <a:chOff x="6062663" y="3989388"/>
            <a:chExt cx="1709738" cy="1711325"/>
          </a:xfrm>
          <a:solidFill>
            <a:schemeClr val="accent3"/>
          </a:solidFill>
        </p:grpSpPr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62663" y="3989388"/>
              <a:ext cx="1709738" cy="1711325"/>
            </a:xfrm>
            <a:custGeom>
              <a:avLst/>
              <a:gdLst>
                <a:gd name="T0" fmla="*/ 15 w 590"/>
                <a:gd name="T1" fmla="*/ 590 h 590"/>
                <a:gd name="T2" fmla="*/ 282 w 590"/>
                <a:gd name="T3" fmla="*/ 590 h 590"/>
                <a:gd name="T4" fmla="*/ 284 w 590"/>
                <a:gd name="T5" fmla="*/ 590 h 590"/>
                <a:gd name="T6" fmla="*/ 279 w 590"/>
                <a:gd name="T7" fmla="*/ 539 h 590"/>
                <a:gd name="T8" fmla="*/ 548 w 590"/>
                <a:gd name="T9" fmla="*/ 270 h 590"/>
                <a:gd name="T10" fmla="*/ 590 w 590"/>
                <a:gd name="T11" fmla="*/ 274 h 590"/>
                <a:gd name="T12" fmla="*/ 590 w 590"/>
                <a:gd name="T13" fmla="*/ 15 h 590"/>
                <a:gd name="T14" fmla="*/ 575 w 590"/>
                <a:gd name="T15" fmla="*/ 0 h 590"/>
                <a:gd name="T16" fmla="*/ 15 w 590"/>
                <a:gd name="T17" fmla="*/ 0 h 590"/>
                <a:gd name="T18" fmla="*/ 0 w 590"/>
                <a:gd name="T19" fmla="*/ 15 h 590"/>
                <a:gd name="T20" fmla="*/ 0 w 590"/>
                <a:gd name="T21" fmla="*/ 575 h 590"/>
                <a:gd name="T22" fmla="*/ 15 w 590"/>
                <a:gd name="T23" fmla="*/ 59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0" h="590">
                  <a:moveTo>
                    <a:pt x="15" y="590"/>
                  </a:moveTo>
                  <a:cubicBezTo>
                    <a:pt x="282" y="590"/>
                    <a:pt x="282" y="590"/>
                    <a:pt x="282" y="590"/>
                  </a:cubicBezTo>
                  <a:cubicBezTo>
                    <a:pt x="284" y="590"/>
                    <a:pt x="284" y="590"/>
                    <a:pt x="284" y="590"/>
                  </a:cubicBezTo>
                  <a:cubicBezTo>
                    <a:pt x="281" y="573"/>
                    <a:pt x="279" y="556"/>
                    <a:pt x="279" y="539"/>
                  </a:cubicBezTo>
                  <a:cubicBezTo>
                    <a:pt x="279" y="391"/>
                    <a:pt x="400" y="270"/>
                    <a:pt x="548" y="270"/>
                  </a:cubicBezTo>
                  <a:cubicBezTo>
                    <a:pt x="562" y="270"/>
                    <a:pt x="576" y="271"/>
                    <a:pt x="590" y="274"/>
                  </a:cubicBezTo>
                  <a:cubicBezTo>
                    <a:pt x="590" y="15"/>
                    <a:pt x="590" y="15"/>
                    <a:pt x="590" y="15"/>
                  </a:cubicBezTo>
                  <a:cubicBezTo>
                    <a:pt x="590" y="7"/>
                    <a:pt x="584" y="0"/>
                    <a:pt x="57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575"/>
                    <a:pt x="0" y="575"/>
                    <a:pt x="0" y="575"/>
                  </a:cubicBezTo>
                  <a:cubicBezTo>
                    <a:pt x="0" y="584"/>
                    <a:pt x="7" y="590"/>
                    <a:pt x="15" y="59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" name="Freeform 79"/>
            <p:cNvSpPr>
              <a:spLocks noEditPoints="1"/>
            </p:cNvSpPr>
            <p:nvPr/>
          </p:nvSpPr>
          <p:spPr bwMode="auto">
            <a:xfrm>
              <a:off x="6394041" y="4350713"/>
              <a:ext cx="502871" cy="393403"/>
            </a:xfrm>
            <a:custGeom>
              <a:avLst/>
              <a:gdLst/>
              <a:ahLst/>
              <a:cxnLst>
                <a:cxn ang="0">
                  <a:pos x="9" y="9"/>
                </a:cxn>
                <a:cxn ang="0">
                  <a:pos x="0" y="8"/>
                </a:cxn>
                <a:cxn ang="0">
                  <a:pos x="2" y="0"/>
                </a:cxn>
                <a:cxn ang="0">
                  <a:pos x="10" y="1"/>
                </a:cxn>
                <a:cxn ang="0">
                  <a:pos x="10" y="23"/>
                </a:cxn>
                <a:cxn ang="0">
                  <a:pos x="2" y="24"/>
                </a:cxn>
                <a:cxn ang="0">
                  <a:pos x="0" y="15"/>
                </a:cxn>
                <a:cxn ang="0">
                  <a:pos x="9" y="14"/>
                </a:cxn>
                <a:cxn ang="0">
                  <a:pos x="10" y="23"/>
                </a:cxn>
                <a:cxn ang="0">
                  <a:pos x="9" y="38"/>
                </a:cxn>
                <a:cxn ang="0">
                  <a:pos x="0" y="37"/>
                </a:cxn>
                <a:cxn ang="0">
                  <a:pos x="2" y="29"/>
                </a:cxn>
                <a:cxn ang="0">
                  <a:pos x="10" y="30"/>
                </a:cxn>
                <a:cxn ang="0">
                  <a:pos x="10" y="52"/>
                </a:cxn>
                <a:cxn ang="0">
                  <a:pos x="2" y="53"/>
                </a:cxn>
                <a:cxn ang="0">
                  <a:pos x="0" y="44"/>
                </a:cxn>
                <a:cxn ang="0">
                  <a:pos x="9" y="43"/>
                </a:cxn>
                <a:cxn ang="0">
                  <a:pos x="10" y="52"/>
                </a:cxn>
                <a:cxn ang="0">
                  <a:pos x="67" y="9"/>
                </a:cxn>
                <a:cxn ang="0">
                  <a:pos x="15" y="8"/>
                </a:cxn>
                <a:cxn ang="0">
                  <a:pos x="16" y="0"/>
                </a:cxn>
                <a:cxn ang="0">
                  <a:pos x="68" y="1"/>
                </a:cxn>
                <a:cxn ang="0">
                  <a:pos x="68" y="23"/>
                </a:cxn>
                <a:cxn ang="0">
                  <a:pos x="16" y="24"/>
                </a:cxn>
                <a:cxn ang="0">
                  <a:pos x="15" y="15"/>
                </a:cxn>
                <a:cxn ang="0">
                  <a:pos x="67" y="14"/>
                </a:cxn>
                <a:cxn ang="0">
                  <a:pos x="68" y="23"/>
                </a:cxn>
                <a:cxn ang="0">
                  <a:pos x="67" y="38"/>
                </a:cxn>
                <a:cxn ang="0">
                  <a:pos x="15" y="37"/>
                </a:cxn>
                <a:cxn ang="0">
                  <a:pos x="16" y="29"/>
                </a:cxn>
                <a:cxn ang="0">
                  <a:pos x="68" y="30"/>
                </a:cxn>
                <a:cxn ang="0">
                  <a:pos x="68" y="52"/>
                </a:cxn>
                <a:cxn ang="0">
                  <a:pos x="16" y="53"/>
                </a:cxn>
                <a:cxn ang="0">
                  <a:pos x="15" y="44"/>
                </a:cxn>
                <a:cxn ang="0">
                  <a:pos x="67" y="43"/>
                </a:cxn>
                <a:cxn ang="0">
                  <a:pos x="68" y="52"/>
                </a:cxn>
              </a:cxnLst>
              <a:rect l="0" t="0" r="r" b="b"/>
              <a:pathLst>
                <a:path w="68" h="53">
                  <a:moveTo>
                    <a:pt x="10" y="8"/>
                  </a:moveTo>
                  <a:cubicBezTo>
                    <a:pt x="10" y="9"/>
                    <a:pt x="10" y="9"/>
                    <a:pt x="9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1"/>
                  </a:cubicBezTo>
                  <a:lnTo>
                    <a:pt x="10" y="8"/>
                  </a:lnTo>
                  <a:close/>
                  <a:moveTo>
                    <a:pt x="10" y="23"/>
                  </a:moveTo>
                  <a:cubicBezTo>
                    <a:pt x="10" y="23"/>
                    <a:pt x="10" y="24"/>
                    <a:pt x="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4"/>
                    <a:pt x="2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5"/>
                    <a:pt x="10" y="15"/>
                  </a:cubicBezTo>
                  <a:lnTo>
                    <a:pt x="10" y="23"/>
                  </a:lnTo>
                  <a:close/>
                  <a:moveTo>
                    <a:pt x="10" y="37"/>
                  </a:moveTo>
                  <a:cubicBezTo>
                    <a:pt x="10" y="38"/>
                    <a:pt x="10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8"/>
                    <a:pt x="0" y="3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9"/>
                    <a:pt x="1" y="29"/>
                    <a:pt x="2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30"/>
                  </a:cubicBezTo>
                  <a:lnTo>
                    <a:pt x="10" y="37"/>
                  </a:lnTo>
                  <a:close/>
                  <a:moveTo>
                    <a:pt x="10" y="52"/>
                  </a:moveTo>
                  <a:cubicBezTo>
                    <a:pt x="10" y="52"/>
                    <a:pt x="10" y="53"/>
                    <a:pt x="9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" y="43"/>
                    <a:pt x="2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0" y="44"/>
                    <a:pt x="10" y="44"/>
                  </a:cubicBezTo>
                  <a:lnTo>
                    <a:pt x="10" y="52"/>
                  </a:lnTo>
                  <a:close/>
                  <a:moveTo>
                    <a:pt x="68" y="8"/>
                  </a:moveTo>
                  <a:cubicBezTo>
                    <a:pt x="68" y="9"/>
                    <a:pt x="68" y="9"/>
                    <a:pt x="6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5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lnTo>
                    <a:pt x="68" y="8"/>
                  </a:lnTo>
                  <a:close/>
                  <a:moveTo>
                    <a:pt x="68" y="23"/>
                  </a:moveTo>
                  <a:cubicBezTo>
                    <a:pt x="68" y="23"/>
                    <a:pt x="68" y="24"/>
                    <a:pt x="6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5" y="23"/>
                    <a:pt x="15" y="2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6" y="14"/>
                    <a:pt x="16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8" y="14"/>
                    <a:pt x="68" y="15"/>
                    <a:pt x="68" y="15"/>
                  </a:cubicBezTo>
                  <a:lnTo>
                    <a:pt x="68" y="23"/>
                  </a:lnTo>
                  <a:close/>
                  <a:moveTo>
                    <a:pt x="68" y="37"/>
                  </a:moveTo>
                  <a:cubicBezTo>
                    <a:pt x="68" y="38"/>
                    <a:pt x="68" y="38"/>
                    <a:pt x="67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5" y="38"/>
                    <a:pt x="15" y="37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30"/>
                  </a:cubicBezTo>
                  <a:lnTo>
                    <a:pt x="68" y="37"/>
                  </a:lnTo>
                  <a:close/>
                  <a:moveTo>
                    <a:pt x="68" y="52"/>
                  </a:moveTo>
                  <a:cubicBezTo>
                    <a:pt x="68" y="52"/>
                    <a:pt x="68" y="53"/>
                    <a:pt x="67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5" y="52"/>
                    <a:pt x="15" y="52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6" y="43"/>
                    <a:pt x="16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8" y="43"/>
                    <a:pt x="68" y="44"/>
                    <a:pt x="68" y="44"/>
                  </a:cubicBezTo>
                  <a:lnTo>
                    <a:pt x="68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defTabSz="1375432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" name="组合 17"/>
          <p:cNvGrpSpPr/>
          <p:nvPr/>
        </p:nvGrpSpPr>
        <p:grpSpPr>
          <a:xfrm>
            <a:off x="4384675" y="3582987"/>
            <a:ext cx="1711325" cy="1711325"/>
            <a:chOff x="4203701" y="3989388"/>
            <a:chExt cx="1711325" cy="1711325"/>
          </a:xfrm>
          <a:solidFill>
            <a:schemeClr val="accent4"/>
          </a:solidFill>
        </p:grpSpPr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4203701" y="3989388"/>
              <a:ext cx="1711325" cy="1711325"/>
            </a:xfrm>
            <a:custGeom>
              <a:avLst/>
              <a:gdLst>
                <a:gd name="T0" fmla="*/ 575 w 590"/>
                <a:gd name="T1" fmla="*/ 590 h 590"/>
                <a:gd name="T2" fmla="*/ 308 w 590"/>
                <a:gd name="T3" fmla="*/ 590 h 590"/>
                <a:gd name="T4" fmla="*/ 306 w 590"/>
                <a:gd name="T5" fmla="*/ 590 h 590"/>
                <a:gd name="T6" fmla="*/ 311 w 590"/>
                <a:gd name="T7" fmla="*/ 539 h 590"/>
                <a:gd name="T8" fmla="*/ 43 w 590"/>
                <a:gd name="T9" fmla="*/ 270 h 590"/>
                <a:gd name="T10" fmla="*/ 0 w 590"/>
                <a:gd name="T11" fmla="*/ 274 h 590"/>
                <a:gd name="T12" fmla="*/ 0 w 590"/>
                <a:gd name="T13" fmla="*/ 15 h 590"/>
                <a:gd name="T14" fmla="*/ 15 w 590"/>
                <a:gd name="T15" fmla="*/ 0 h 590"/>
                <a:gd name="T16" fmla="*/ 575 w 590"/>
                <a:gd name="T17" fmla="*/ 0 h 590"/>
                <a:gd name="T18" fmla="*/ 590 w 590"/>
                <a:gd name="T19" fmla="*/ 15 h 590"/>
                <a:gd name="T20" fmla="*/ 590 w 590"/>
                <a:gd name="T21" fmla="*/ 575 h 590"/>
                <a:gd name="T22" fmla="*/ 575 w 590"/>
                <a:gd name="T23" fmla="*/ 59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0" h="590">
                  <a:moveTo>
                    <a:pt x="575" y="590"/>
                  </a:moveTo>
                  <a:cubicBezTo>
                    <a:pt x="308" y="590"/>
                    <a:pt x="308" y="590"/>
                    <a:pt x="308" y="590"/>
                  </a:cubicBezTo>
                  <a:cubicBezTo>
                    <a:pt x="306" y="590"/>
                    <a:pt x="306" y="590"/>
                    <a:pt x="306" y="590"/>
                  </a:cubicBezTo>
                  <a:cubicBezTo>
                    <a:pt x="309" y="573"/>
                    <a:pt x="311" y="556"/>
                    <a:pt x="311" y="539"/>
                  </a:cubicBezTo>
                  <a:cubicBezTo>
                    <a:pt x="311" y="391"/>
                    <a:pt x="191" y="270"/>
                    <a:pt x="43" y="270"/>
                  </a:cubicBezTo>
                  <a:cubicBezTo>
                    <a:pt x="28" y="270"/>
                    <a:pt x="14" y="271"/>
                    <a:pt x="0" y="27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83" y="0"/>
                    <a:pt x="590" y="7"/>
                    <a:pt x="590" y="15"/>
                  </a:cubicBezTo>
                  <a:cubicBezTo>
                    <a:pt x="590" y="575"/>
                    <a:pt x="590" y="575"/>
                    <a:pt x="590" y="575"/>
                  </a:cubicBezTo>
                  <a:cubicBezTo>
                    <a:pt x="590" y="584"/>
                    <a:pt x="583" y="590"/>
                    <a:pt x="575" y="59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" name="Freeform 107"/>
            <p:cNvSpPr>
              <a:spLocks noEditPoints="1"/>
            </p:cNvSpPr>
            <p:nvPr/>
          </p:nvSpPr>
          <p:spPr bwMode="auto">
            <a:xfrm>
              <a:off x="5086113" y="4467466"/>
              <a:ext cx="531733" cy="539276"/>
            </a:xfrm>
            <a:custGeom>
              <a:avLst/>
              <a:gdLst/>
              <a:ahLst/>
              <a:cxnLst>
                <a:cxn ang="0">
                  <a:pos x="64" y="14"/>
                </a:cxn>
                <a:cxn ang="0">
                  <a:pos x="12" y="65"/>
                </a:cxn>
                <a:cxn ang="0">
                  <a:pos x="10" y="66"/>
                </a:cxn>
                <a:cxn ang="0">
                  <a:pos x="8" y="65"/>
                </a:cxn>
                <a:cxn ang="0">
                  <a:pos x="0" y="57"/>
                </a:cxn>
                <a:cxn ang="0">
                  <a:pos x="0" y="56"/>
                </a:cxn>
                <a:cxn ang="0">
                  <a:pos x="0" y="54"/>
                </a:cxn>
                <a:cxn ang="0">
                  <a:pos x="52" y="2"/>
                </a:cxn>
                <a:cxn ang="0">
                  <a:pos x="54" y="1"/>
                </a:cxn>
                <a:cxn ang="0">
                  <a:pos x="56" y="2"/>
                </a:cxn>
                <a:cxn ang="0">
                  <a:pos x="64" y="10"/>
                </a:cxn>
                <a:cxn ang="0">
                  <a:pos x="64" y="12"/>
                </a:cxn>
                <a:cxn ang="0">
                  <a:pos x="64" y="14"/>
                </a:cxn>
                <a:cxn ang="0">
                  <a:pos x="14" y="5"/>
                </a:cxn>
                <a:cxn ang="0">
                  <a:pos x="10" y="7"/>
                </a:cxn>
                <a:cxn ang="0">
                  <a:pos x="9" y="11"/>
                </a:cxn>
                <a:cxn ang="0">
                  <a:pos x="8" y="7"/>
                </a:cxn>
                <a:cxn ang="0">
                  <a:pos x="4" y="5"/>
                </a:cxn>
                <a:cxn ang="0">
                  <a:pos x="8" y="4"/>
                </a:cxn>
                <a:cxn ang="0">
                  <a:pos x="9" y="0"/>
                </a:cxn>
                <a:cxn ang="0">
                  <a:pos x="10" y="4"/>
                </a:cxn>
                <a:cxn ang="0">
                  <a:pos x="14" y="5"/>
                </a:cxn>
                <a:cxn ang="0">
                  <a:pos x="32" y="13"/>
                </a:cxn>
                <a:cxn ang="0">
                  <a:pos x="24" y="16"/>
                </a:cxn>
                <a:cxn ang="0">
                  <a:pos x="22" y="23"/>
                </a:cxn>
                <a:cxn ang="0">
                  <a:pos x="19" y="16"/>
                </a:cxn>
                <a:cxn ang="0">
                  <a:pos x="11" y="13"/>
                </a:cxn>
                <a:cxn ang="0">
                  <a:pos x="19" y="11"/>
                </a:cxn>
                <a:cxn ang="0">
                  <a:pos x="22" y="3"/>
                </a:cxn>
                <a:cxn ang="0">
                  <a:pos x="24" y="11"/>
                </a:cxn>
                <a:cxn ang="0">
                  <a:pos x="32" y="13"/>
                </a:cxn>
                <a:cxn ang="0">
                  <a:pos x="40" y="5"/>
                </a:cxn>
                <a:cxn ang="0">
                  <a:pos x="36" y="7"/>
                </a:cxn>
                <a:cxn ang="0">
                  <a:pos x="34" y="11"/>
                </a:cxn>
                <a:cxn ang="0">
                  <a:pos x="33" y="7"/>
                </a:cxn>
                <a:cxn ang="0">
                  <a:pos x="29" y="5"/>
                </a:cxn>
                <a:cxn ang="0">
                  <a:pos x="33" y="4"/>
                </a:cxn>
                <a:cxn ang="0">
                  <a:pos x="34" y="0"/>
                </a:cxn>
                <a:cxn ang="0">
                  <a:pos x="36" y="4"/>
                </a:cxn>
                <a:cxn ang="0">
                  <a:pos x="40" y="5"/>
                </a:cxn>
                <a:cxn ang="0">
                  <a:pos x="58" y="12"/>
                </a:cxn>
                <a:cxn ang="0">
                  <a:pos x="54" y="8"/>
                </a:cxn>
                <a:cxn ang="0">
                  <a:pos x="42" y="19"/>
                </a:cxn>
                <a:cxn ang="0">
                  <a:pos x="46" y="24"/>
                </a:cxn>
                <a:cxn ang="0">
                  <a:pos x="58" y="12"/>
                </a:cxn>
                <a:cxn ang="0">
                  <a:pos x="65" y="31"/>
                </a:cxn>
                <a:cxn ang="0">
                  <a:pos x="61" y="32"/>
                </a:cxn>
                <a:cxn ang="0">
                  <a:pos x="60" y="36"/>
                </a:cxn>
                <a:cxn ang="0">
                  <a:pos x="59" y="32"/>
                </a:cxn>
                <a:cxn ang="0">
                  <a:pos x="55" y="31"/>
                </a:cxn>
                <a:cxn ang="0">
                  <a:pos x="59" y="30"/>
                </a:cxn>
                <a:cxn ang="0">
                  <a:pos x="60" y="26"/>
                </a:cxn>
                <a:cxn ang="0">
                  <a:pos x="61" y="30"/>
                </a:cxn>
                <a:cxn ang="0">
                  <a:pos x="65" y="31"/>
                </a:cxn>
              </a:cxnLst>
              <a:rect l="0" t="0" r="r" b="b"/>
              <a:pathLst>
                <a:path w="65" h="66">
                  <a:moveTo>
                    <a:pt x="64" y="14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1" y="66"/>
                    <a:pt x="11" y="66"/>
                    <a:pt x="10" y="66"/>
                  </a:cubicBezTo>
                  <a:cubicBezTo>
                    <a:pt x="9" y="66"/>
                    <a:pt x="9" y="66"/>
                    <a:pt x="8" y="6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55"/>
                    <a:pt x="0" y="54"/>
                    <a:pt x="0" y="54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1"/>
                    <a:pt x="54" y="1"/>
                  </a:cubicBezTo>
                  <a:cubicBezTo>
                    <a:pt x="54" y="1"/>
                    <a:pt x="55" y="2"/>
                    <a:pt x="56" y="2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1"/>
                    <a:pt x="64" y="11"/>
                    <a:pt x="64" y="12"/>
                  </a:cubicBezTo>
                  <a:cubicBezTo>
                    <a:pt x="64" y="13"/>
                    <a:pt x="64" y="13"/>
                    <a:pt x="64" y="14"/>
                  </a:cubicBezTo>
                  <a:close/>
                  <a:moveTo>
                    <a:pt x="14" y="5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14" y="5"/>
                  </a:lnTo>
                  <a:close/>
                  <a:moveTo>
                    <a:pt x="32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4" y="11"/>
                    <a:pt x="24" y="11"/>
                    <a:pt x="24" y="11"/>
                  </a:cubicBezTo>
                  <a:lnTo>
                    <a:pt x="32" y="13"/>
                  </a:lnTo>
                  <a:close/>
                  <a:moveTo>
                    <a:pt x="40" y="5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4"/>
                    <a:pt x="36" y="4"/>
                    <a:pt x="36" y="4"/>
                  </a:cubicBezTo>
                  <a:lnTo>
                    <a:pt x="40" y="5"/>
                  </a:lnTo>
                  <a:close/>
                  <a:moveTo>
                    <a:pt x="58" y="12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6" y="24"/>
                    <a:pt x="46" y="24"/>
                    <a:pt x="46" y="24"/>
                  </a:cubicBezTo>
                  <a:lnTo>
                    <a:pt x="58" y="12"/>
                  </a:lnTo>
                  <a:close/>
                  <a:moveTo>
                    <a:pt x="65" y="31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1" y="30"/>
                    <a:pt x="61" y="30"/>
                    <a:pt x="61" y="30"/>
                  </a:cubicBezTo>
                  <a:lnTo>
                    <a:pt x="65" y="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defTabSz="1375432"/>
              <a:endParaRPr lang="en-US" sz="2667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" name="组合 20"/>
          <p:cNvGrpSpPr/>
          <p:nvPr/>
        </p:nvGrpSpPr>
        <p:grpSpPr>
          <a:xfrm>
            <a:off x="8756620" y="4424731"/>
            <a:ext cx="2621801" cy="1038293"/>
            <a:chOff x="8575646" y="4831126"/>
            <a:chExt cx="3034926" cy="1038292"/>
          </a:xfrm>
        </p:grpSpPr>
        <p:sp>
          <p:nvSpPr>
            <p:cNvPr id="22" name="TextBox 43"/>
            <p:cNvSpPr txBox="1"/>
            <p:nvPr/>
          </p:nvSpPr>
          <p:spPr>
            <a:xfrm>
              <a:off x="8575646" y="5350559"/>
              <a:ext cx="3034926" cy="518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在通讯录中招你想要的对应的用户</a:t>
              </a:r>
            </a:p>
          </p:txBody>
        </p:sp>
        <p:sp>
          <p:nvSpPr>
            <p:cNvPr id="23" name="Rectangle 44"/>
            <p:cNvSpPr/>
            <p:nvPr/>
          </p:nvSpPr>
          <p:spPr>
            <a:xfrm>
              <a:off x="8631433" y="4831126"/>
              <a:ext cx="2078264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通讯录中的用户</a:t>
              </a:r>
            </a:p>
          </p:txBody>
        </p:sp>
      </p:grpSp>
      <p:grpSp>
        <p:nvGrpSpPr>
          <p:cNvPr id="7" name="组合 23"/>
          <p:cNvGrpSpPr/>
          <p:nvPr/>
        </p:nvGrpSpPr>
        <p:grpSpPr>
          <a:xfrm>
            <a:off x="8756620" y="1543137"/>
            <a:ext cx="2621801" cy="799079"/>
            <a:chOff x="8575645" y="1949541"/>
            <a:chExt cx="3034927" cy="799080"/>
          </a:xfrm>
        </p:grpSpPr>
        <p:sp>
          <p:nvSpPr>
            <p:cNvPr id="29" name="TextBox 46"/>
            <p:cNvSpPr txBox="1"/>
            <p:nvPr/>
          </p:nvSpPr>
          <p:spPr>
            <a:xfrm>
              <a:off x="8575645" y="2500668"/>
              <a:ext cx="3034927" cy="2479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扫描接收用户的二维码</a:t>
              </a:r>
            </a:p>
          </p:txBody>
        </p:sp>
        <p:sp>
          <p:nvSpPr>
            <p:cNvPr id="32" name="Rectangle 47"/>
            <p:cNvSpPr/>
            <p:nvPr/>
          </p:nvSpPr>
          <p:spPr>
            <a:xfrm>
              <a:off x="8631434" y="1949541"/>
              <a:ext cx="2078264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扫码获得用户号</a:t>
              </a:r>
            </a:p>
          </p:txBody>
        </p:sp>
      </p:grpSp>
      <p:grpSp>
        <p:nvGrpSpPr>
          <p:cNvPr id="8" name="组合 32"/>
          <p:cNvGrpSpPr/>
          <p:nvPr/>
        </p:nvGrpSpPr>
        <p:grpSpPr>
          <a:xfrm>
            <a:off x="1150895" y="1543139"/>
            <a:ext cx="2621628" cy="802115"/>
            <a:chOff x="969922" y="1949536"/>
            <a:chExt cx="2621628" cy="802114"/>
          </a:xfrm>
        </p:grpSpPr>
        <p:sp>
          <p:nvSpPr>
            <p:cNvPr id="34" name="TextBox 49"/>
            <p:cNvSpPr txBox="1"/>
            <p:nvPr/>
          </p:nvSpPr>
          <p:spPr>
            <a:xfrm>
              <a:off x="969922" y="2503697"/>
              <a:ext cx="2490416" cy="2479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输入你接受用户的账号</a:t>
              </a:r>
            </a:p>
          </p:txBody>
        </p:sp>
        <p:sp>
          <p:nvSpPr>
            <p:cNvPr id="35" name="Rectangle 50"/>
            <p:cNvSpPr/>
            <p:nvPr/>
          </p:nvSpPr>
          <p:spPr>
            <a:xfrm>
              <a:off x="2309147" y="1949536"/>
              <a:ext cx="1282403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输入用户号</a:t>
              </a:r>
            </a:p>
          </p:txBody>
        </p:sp>
      </p:grpSp>
      <p:grpSp>
        <p:nvGrpSpPr>
          <p:cNvPr id="12" name="组合 38"/>
          <p:cNvGrpSpPr/>
          <p:nvPr/>
        </p:nvGrpSpPr>
        <p:grpSpPr>
          <a:xfrm>
            <a:off x="3840161" y="1196974"/>
            <a:ext cx="1350963" cy="1347788"/>
            <a:chOff x="3659188" y="1603375"/>
            <a:chExt cx="1350963" cy="1347788"/>
          </a:xfrm>
          <a:solidFill>
            <a:schemeClr val="accent1"/>
          </a:solidFill>
        </p:grpSpPr>
        <p:sp>
          <p:nvSpPr>
            <p:cNvPr id="40" name="Freeform 37"/>
            <p:cNvSpPr/>
            <p:nvPr/>
          </p:nvSpPr>
          <p:spPr>
            <a:xfrm>
              <a:off x="4324162" y="2165281"/>
              <a:ext cx="198965" cy="198965"/>
            </a:xfrm>
            <a:custGeom>
              <a:avLst/>
              <a:gdLst>
                <a:gd name="connsiteX0" fmla="*/ 0 w 1068585"/>
                <a:gd name="connsiteY0" fmla="*/ 534293 h 1068585"/>
                <a:gd name="connsiteX1" fmla="*/ 156491 w 1068585"/>
                <a:gd name="connsiteY1" fmla="*/ 156491 h 1068585"/>
                <a:gd name="connsiteX2" fmla="*/ 534294 w 1068585"/>
                <a:gd name="connsiteY2" fmla="*/ 1 h 1068585"/>
                <a:gd name="connsiteX3" fmla="*/ 912096 w 1068585"/>
                <a:gd name="connsiteY3" fmla="*/ 156492 h 1068585"/>
                <a:gd name="connsiteX4" fmla="*/ 1068586 w 1068585"/>
                <a:gd name="connsiteY4" fmla="*/ 534295 h 1068585"/>
                <a:gd name="connsiteX5" fmla="*/ 912095 w 1068585"/>
                <a:gd name="connsiteY5" fmla="*/ 912097 h 1068585"/>
                <a:gd name="connsiteX6" fmla="*/ 534293 w 1068585"/>
                <a:gd name="connsiteY6" fmla="*/ 1068588 h 1068585"/>
                <a:gd name="connsiteX7" fmla="*/ 156491 w 1068585"/>
                <a:gd name="connsiteY7" fmla="*/ 912097 h 1068585"/>
                <a:gd name="connsiteX8" fmla="*/ 1 w 1068585"/>
                <a:gd name="connsiteY8" fmla="*/ 534295 h 1068585"/>
                <a:gd name="connsiteX9" fmla="*/ 0 w 1068585"/>
                <a:gd name="connsiteY9" fmla="*/ 534293 h 106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8585" h="1068585">
                  <a:moveTo>
                    <a:pt x="0" y="534293"/>
                  </a:moveTo>
                  <a:cubicBezTo>
                    <a:pt x="0" y="392590"/>
                    <a:pt x="56292" y="256690"/>
                    <a:pt x="156491" y="156491"/>
                  </a:cubicBezTo>
                  <a:cubicBezTo>
                    <a:pt x="256691" y="56292"/>
                    <a:pt x="392590" y="1"/>
                    <a:pt x="534294" y="1"/>
                  </a:cubicBezTo>
                  <a:cubicBezTo>
                    <a:pt x="675997" y="1"/>
                    <a:pt x="811897" y="56293"/>
                    <a:pt x="912096" y="156492"/>
                  </a:cubicBezTo>
                  <a:cubicBezTo>
                    <a:pt x="1012295" y="256692"/>
                    <a:pt x="1068586" y="392591"/>
                    <a:pt x="1068586" y="534295"/>
                  </a:cubicBezTo>
                  <a:cubicBezTo>
                    <a:pt x="1068586" y="675998"/>
                    <a:pt x="1012295" y="811898"/>
                    <a:pt x="912095" y="912097"/>
                  </a:cubicBezTo>
                  <a:cubicBezTo>
                    <a:pt x="811896" y="1012296"/>
                    <a:pt x="675996" y="1068588"/>
                    <a:pt x="534293" y="1068588"/>
                  </a:cubicBezTo>
                  <a:cubicBezTo>
                    <a:pt x="392590" y="1068588"/>
                    <a:pt x="256690" y="1012296"/>
                    <a:pt x="156491" y="912097"/>
                  </a:cubicBezTo>
                  <a:cubicBezTo>
                    <a:pt x="56292" y="811898"/>
                    <a:pt x="0" y="675998"/>
                    <a:pt x="1" y="534295"/>
                  </a:cubicBezTo>
                  <a:cubicBezTo>
                    <a:pt x="1" y="534294"/>
                    <a:pt x="0" y="534294"/>
                    <a:pt x="0" y="5342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7877" tIns="327877" rIns="327877" bIns="327877" numCol="1" spcCol="1270" anchor="ctr" anchorCtr="0">
              <a:noAutofit/>
            </a:bodyPr>
            <a:lstStyle/>
            <a:p>
              <a:pPr algn="ctr" defTabSz="130380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933" dirty="0">
                <a:solidFill>
                  <a:srgbClr val="FFFFFF"/>
                </a:solidFill>
              </a:endParaRPr>
            </a:p>
          </p:txBody>
        </p:sp>
        <p:sp>
          <p:nvSpPr>
            <p:cNvPr id="41" name="Oval 5"/>
            <p:cNvSpPr>
              <a:spLocks noChangeArrowheads="1"/>
            </p:cNvSpPr>
            <p:nvPr/>
          </p:nvSpPr>
          <p:spPr bwMode="auto">
            <a:xfrm>
              <a:off x="3659188" y="1603375"/>
              <a:ext cx="1350963" cy="13477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Rectangle 50"/>
            <p:cNvSpPr/>
            <p:nvPr/>
          </p:nvSpPr>
          <p:spPr>
            <a:xfrm>
              <a:off x="3972358" y="1879234"/>
              <a:ext cx="759823" cy="738664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algn="r" defTabSz="1375432"/>
              <a:r>
                <a:rPr lang="en-US" altLang="zh-CN" sz="48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方正细黑一简体" panose="02010601030101010101" pitchFamily="2" charset="-122"/>
                  <a:ea typeface="方正细黑一简体" panose="02010601030101010101" pitchFamily="2" charset="-122"/>
                </a:rPr>
                <a:t>01</a:t>
              </a:r>
              <a:endParaRPr lang="en-US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方正细黑一简体" panose="02010601030101010101" pitchFamily="2" charset="-122"/>
                <a:ea typeface="方正细黑一简体" panose="02010601030101010101" pitchFamily="2" charset="-122"/>
              </a:endParaRPr>
            </a:p>
          </p:txBody>
        </p:sp>
      </p:grpSp>
      <p:grpSp>
        <p:nvGrpSpPr>
          <p:cNvPr id="15" name="组合 42"/>
          <p:cNvGrpSpPr/>
          <p:nvPr/>
        </p:nvGrpSpPr>
        <p:grpSpPr>
          <a:xfrm>
            <a:off x="3840161" y="4473573"/>
            <a:ext cx="1350963" cy="1350963"/>
            <a:chOff x="3659188" y="4879975"/>
            <a:chExt cx="1350963" cy="1350963"/>
          </a:xfrm>
          <a:solidFill>
            <a:schemeClr val="accent4"/>
          </a:solidFill>
        </p:grpSpPr>
        <p:sp>
          <p:nvSpPr>
            <p:cNvPr id="44" name="Freeform 35"/>
            <p:cNvSpPr/>
            <p:nvPr/>
          </p:nvSpPr>
          <p:spPr>
            <a:xfrm>
              <a:off x="4324162" y="5583235"/>
              <a:ext cx="198965" cy="198965"/>
            </a:xfrm>
            <a:custGeom>
              <a:avLst/>
              <a:gdLst>
                <a:gd name="connsiteX0" fmla="*/ 0 w 1068585"/>
                <a:gd name="connsiteY0" fmla="*/ 534293 h 1068585"/>
                <a:gd name="connsiteX1" fmla="*/ 156491 w 1068585"/>
                <a:gd name="connsiteY1" fmla="*/ 156491 h 1068585"/>
                <a:gd name="connsiteX2" fmla="*/ 534294 w 1068585"/>
                <a:gd name="connsiteY2" fmla="*/ 1 h 1068585"/>
                <a:gd name="connsiteX3" fmla="*/ 912096 w 1068585"/>
                <a:gd name="connsiteY3" fmla="*/ 156492 h 1068585"/>
                <a:gd name="connsiteX4" fmla="*/ 1068586 w 1068585"/>
                <a:gd name="connsiteY4" fmla="*/ 534295 h 1068585"/>
                <a:gd name="connsiteX5" fmla="*/ 912095 w 1068585"/>
                <a:gd name="connsiteY5" fmla="*/ 912097 h 1068585"/>
                <a:gd name="connsiteX6" fmla="*/ 534293 w 1068585"/>
                <a:gd name="connsiteY6" fmla="*/ 1068588 h 1068585"/>
                <a:gd name="connsiteX7" fmla="*/ 156491 w 1068585"/>
                <a:gd name="connsiteY7" fmla="*/ 912097 h 1068585"/>
                <a:gd name="connsiteX8" fmla="*/ 1 w 1068585"/>
                <a:gd name="connsiteY8" fmla="*/ 534295 h 1068585"/>
                <a:gd name="connsiteX9" fmla="*/ 0 w 1068585"/>
                <a:gd name="connsiteY9" fmla="*/ 534293 h 106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8585" h="1068585">
                  <a:moveTo>
                    <a:pt x="0" y="534293"/>
                  </a:moveTo>
                  <a:cubicBezTo>
                    <a:pt x="0" y="392590"/>
                    <a:pt x="56292" y="256690"/>
                    <a:pt x="156491" y="156491"/>
                  </a:cubicBezTo>
                  <a:cubicBezTo>
                    <a:pt x="256691" y="56292"/>
                    <a:pt x="392590" y="1"/>
                    <a:pt x="534294" y="1"/>
                  </a:cubicBezTo>
                  <a:cubicBezTo>
                    <a:pt x="675997" y="1"/>
                    <a:pt x="811897" y="56293"/>
                    <a:pt x="912096" y="156492"/>
                  </a:cubicBezTo>
                  <a:cubicBezTo>
                    <a:pt x="1012295" y="256692"/>
                    <a:pt x="1068586" y="392591"/>
                    <a:pt x="1068586" y="534295"/>
                  </a:cubicBezTo>
                  <a:cubicBezTo>
                    <a:pt x="1068586" y="675998"/>
                    <a:pt x="1012295" y="811898"/>
                    <a:pt x="912095" y="912097"/>
                  </a:cubicBezTo>
                  <a:cubicBezTo>
                    <a:pt x="811896" y="1012296"/>
                    <a:pt x="675996" y="1068588"/>
                    <a:pt x="534293" y="1068588"/>
                  </a:cubicBezTo>
                  <a:cubicBezTo>
                    <a:pt x="392590" y="1068588"/>
                    <a:pt x="256690" y="1012296"/>
                    <a:pt x="156491" y="912097"/>
                  </a:cubicBezTo>
                  <a:cubicBezTo>
                    <a:pt x="56292" y="811898"/>
                    <a:pt x="0" y="675998"/>
                    <a:pt x="1" y="534295"/>
                  </a:cubicBezTo>
                  <a:cubicBezTo>
                    <a:pt x="1" y="534294"/>
                    <a:pt x="0" y="534294"/>
                    <a:pt x="0" y="5342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7877" tIns="327877" rIns="327877" bIns="327877" numCol="1" spcCol="1270" anchor="ctr" anchorCtr="0">
              <a:noAutofit/>
            </a:bodyPr>
            <a:lstStyle/>
            <a:p>
              <a:pPr algn="ctr" defTabSz="130380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933" dirty="0">
                <a:solidFill>
                  <a:srgbClr val="FFFFFF"/>
                </a:solidFill>
              </a:endParaRPr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3659188" y="4879975"/>
              <a:ext cx="1350963" cy="13509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6" name="Rectangle 50"/>
            <p:cNvSpPr/>
            <p:nvPr/>
          </p:nvSpPr>
          <p:spPr>
            <a:xfrm>
              <a:off x="3924418" y="5154018"/>
              <a:ext cx="759823" cy="738664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algn="r" defTabSz="1375432"/>
              <a:r>
                <a:rPr lang="en-US" altLang="zh-CN" sz="48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方正细黑一简体" panose="02010601030101010101" pitchFamily="2" charset="-122"/>
                  <a:ea typeface="方正细黑一简体" panose="02010601030101010101" pitchFamily="2" charset="-122"/>
                </a:rPr>
                <a:t>03</a:t>
              </a:r>
              <a:endParaRPr lang="en-US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方正细黑一简体" panose="02010601030101010101" pitchFamily="2" charset="-122"/>
                <a:ea typeface="方正细黑一简体" panose="02010601030101010101" pitchFamily="2" charset="-122"/>
              </a:endParaRPr>
            </a:p>
          </p:txBody>
        </p:sp>
      </p:grpSp>
      <p:grpSp>
        <p:nvGrpSpPr>
          <p:cNvPr id="18" name="组合 46"/>
          <p:cNvGrpSpPr/>
          <p:nvPr/>
        </p:nvGrpSpPr>
        <p:grpSpPr>
          <a:xfrm>
            <a:off x="7162800" y="1196974"/>
            <a:ext cx="1350963" cy="1347788"/>
            <a:chOff x="6981826" y="1603375"/>
            <a:chExt cx="1350963" cy="1347788"/>
          </a:xfrm>
          <a:solidFill>
            <a:schemeClr val="accent2"/>
          </a:solidFill>
        </p:grpSpPr>
        <p:sp>
          <p:nvSpPr>
            <p:cNvPr id="48" name="Freeform 31"/>
            <p:cNvSpPr/>
            <p:nvPr/>
          </p:nvSpPr>
          <p:spPr>
            <a:xfrm>
              <a:off x="7785267" y="2165281"/>
              <a:ext cx="198965" cy="198965"/>
            </a:xfrm>
            <a:custGeom>
              <a:avLst/>
              <a:gdLst>
                <a:gd name="connsiteX0" fmla="*/ 0 w 1068585"/>
                <a:gd name="connsiteY0" fmla="*/ 534293 h 1068585"/>
                <a:gd name="connsiteX1" fmla="*/ 156491 w 1068585"/>
                <a:gd name="connsiteY1" fmla="*/ 156491 h 1068585"/>
                <a:gd name="connsiteX2" fmla="*/ 534294 w 1068585"/>
                <a:gd name="connsiteY2" fmla="*/ 1 h 1068585"/>
                <a:gd name="connsiteX3" fmla="*/ 912096 w 1068585"/>
                <a:gd name="connsiteY3" fmla="*/ 156492 h 1068585"/>
                <a:gd name="connsiteX4" fmla="*/ 1068586 w 1068585"/>
                <a:gd name="connsiteY4" fmla="*/ 534295 h 1068585"/>
                <a:gd name="connsiteX5" fmla="*/ 912095 w 1068585"/>
                <a:gd name="connsiteY5" fmla="*/ 912097 h 1068585"/>
                <a:gd name="connsiteX6" fmla="*/ 534293 w 1068585"/>
                <a:gd name="connsiteY6" fmla="*/ 1068588 h 1068585"/>
                <a:gd name="connsiteX7" fmla="*/ 156491 w 1068585"/>
                <a:gd name="connsiteY7" fmla="*/ 912097 h 1068585"/>
                <a:gd name="connsiteX8" fmla="*/ 1 w 1068585"/>
                <a:gd name="connsiteY8" fmla="*/ 534295 h 1068585"/>
                <a:gd name="connsiteX9" fmla="*/ 0 w 1068585"/>
                <a:gd name="connsiteY9" fmla="*/ 534293 h 106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8585" h="1068585">
                  <a:moveTo>
                    <a:pt x="0" y="534293"/>
                  </a:moveTo>
                  <a:cubicBezTo>
                    <a:pt x="0" y="392590"/>
                    <a:pt x="56292" y="256690"/>
                    <a:pt x="156491" y="156491"/>
                  </a:cubicBezTo>
                  <a:cubicBezTo>
                    <a:pt x="256691" y="56292"/>
                    <a:pt x="392590" y="1"/>
                    <a:pt x="534294" y="1"/>
                  </a:cubicBezTo>
                  <a:cubicBezTo>
                    <a:pt x="675997" y="1"/>
                    <a:pt x="811897" y="56293"/>
                    <a:pt x="912096" y="156492"/>
                  </a:cubicBezTo>
                  <a:cubicBezTo>
                    <a:pt x="1012295" y="256692"/>
                    <a:pt x="1068586" y="392591"/>
                    <a:pt x="1068586" y="534295"/>
                  </a:cubicBezTo>
                  <a:cubicBezTo>
                    <a:pt x="1068586" y="675998"/>
                    <a:pt x="1012295" y="811898"/>
                    <a:pt x="912095" y="912097"/>
                  </a:cubicBezTo>
                  <a:cubicBezTo>
                    <a:pt x="811896" y="1012296"/>
                    <a:pt x="675996" y="1068588"/>
                    <a:pt x="534293" y="1068588"/>
                  </a:cubicBezTo>
                  <a:cubicBezTo>
                    <a:pt x="392590" y="1068588"/>
                    <a:pt x="256690" y="1012296"/>
                    <a:pt x="156491" y="912097"/>
                  </a:cubicBezTo>
                  <a:cubicBezTo>
                    <a:pt x="56292" y="811898"/>
                    <a:pt x="0" y="675998"/>
                    <a:pt x="1" y="534295"/>
                  </a:cubicBezTo>
                  <a:cubicBezTo>
                    <a:pt x="1" y="534294"/>
                    <a:pt x="0" y="534294"/>
                    <a:pt x="0" y="5342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7877" tIns="327877" rIns="327877" bIns="327877" numCol="1" spcCol="1270" anchor="ctr" anchorCtr="0">
              <a:noAutofit/>
            </a:bodyPr>
            <a:lstStyle/>
            <a:p>
              <a:pPr algn="ctr" defTabSz="130380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933" dirty="0">
                <a:solidFill>
                  <a:srgbClr val="FFFFFF"/>
                </a:solidFill>
              </a:endParaRPr>
            </a:p>
          </p:txBody>
        </p:sp>
        <p:sp>
          <p:nvSpPr>
            <p:cNvPr id="49" name="Oval 7"/>
            <p:cNvSpPr>
              <a:spLocks noChangeArrowheads="1"/>
            </p:cNvSpPr>
            <p:nvPr/>
          </p:nvSpPr>
          <p:spPr bwMode="auto">
            <a:xfrm>
              <a:off x="6981826" y="1603375"/>
              <a:ext cx="1350963" cy="13477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0" name="Rectangle 50"/>
            <p:cNvSpPr/>
            <p:nvPr/>
          </p:nvSpPr>
          <p:spPr>
            <a:xfrm>
              <a:off x="7280089" y="1879234"/>
              <a:ext cx="759823" cy="738664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algn="r" defTabSz="1375432"/>
              <a:r>
                <a:rPr lang="en-US" altLang="zh-CN" sz="48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方正细黑一简体" panose="02010601030101010101" pitchFamily="2" charset="-122"/>
                  <a:ea typeface="方正细黑一简体" panose="02010601030101010101" pitchFamily="2" charset="-122"/>
                </a:rPr>
                <a:t>02</a:t>
              </a:r>
              <a:endParaRPr lang="en-US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方正细黑一简体" panose="02010601030101010101" pitchFamily="2" charset="-122"/>
                <a:ea typeface="方正细黑一简体" panose="02010601030101010101" pitchFamily="2" charset="-122"/>
              </a:endParaRPr>
            </a:p>
          </p:txBody>
        </p:sp>
      </p:grpSp>
      <p:grpSp>
        <p:nvGrpSpPr>
          <p:cNvPr id="21" name="组合 50"/>
          <p:cNvGrpSpPr/>
          <p:nvPr/>
        </p:nvGrpSpPr>
        <p:grpSpPr>
          <a:xfrm>
            <a:off x="7162800" y="4473573"/>
            <a:ext cx="1350963" cy="1350963"/>
            <a:chOff x="6981826" y="4879975"/>
            <a:chExt cx="1350963" cy="1350963"/>
          </a:xfrm>
          <a:solidFill>
            <a:schemeClr val="accent3"/>
          </a:solidFill>
        </p:grpSpPr>
        <p:sp>
          <p:nvSpPr>
            <p:cNvPr id="52" name="Freeform 33"/>
            <p:cNvSpPr/>
            <p:nvPr/>
          </p:nvSpPr>
          <p:spPr>
            <a:xfrm>
              <a:off x="7785267" y="5583235"/>
              <a:ext cx="198965" cy="198965"/>
            </a:xfrm>
            <a:custGeom>
              <a:avLst/>
              <a:gdLst>
                <a:gd name="connsiteX0" fmla="*/ 0 w 1068585"/>
                <a:gd name="connsiteY0" fmla="*/ 534293 h 1068585"/>
                <a:gd name="connsiteX1" fmla="*/ 156491 w 1068585"/>
                <a:gd name="connsiteY1" fmla="*/ 156491 h 1068585"/>
                <a:gd name="connsiteX2" fmla="*/ 534294 w 1068585"/>
                <a:gd name="connsiteY2" fmla="*/ 1 h 1068585"/>
                <a:gd name="connsiteX3" fmla="*/ 912096 w 1068585"/>
                <a:gd name="connsiteY3" fmla="*/ 156492 h 1068585"/>
                <a:gd name="connsiteX4" fmla="*/ 1068586 w 1068585"/>
                <a:gd name="connsiteY4" fmla="*/ 534295 h 1068585"/>
                <a:gd name="connsiteX5" fmla="*/ 912095 w 1068585"/>
                <a:gd name="connsiteY5" fmla="*/ 912097 h 1068585"/>
                <a:gd name="connsiteX6" fmla="*/ 534293 w 1068585"/>
                <a:gd name="connsiteY6" fmla="*/ 1068588 h 1068585"/>
                <a:gd name="connsiteX7" fmla="*/ 156491 w 1068585"/>
                <a:gd name="connsiteY7" fmla="*/ 912097 h 1068585"/>
                <a:gd name="connsiteX8" fmla="*/ 1 w 1068585"/>
                <a:gd name="connsiteY8" fmla="*/ 534295 h 1068585"/>
                <a:gd name="connsiteX9" fmla="*/ 0 w 1068585"/>
                <a:gd name="connsiteY9" fmla="*/ 534293 h 106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8585" h="1068585">
                  <a:moveTo>
                    <a:pt x="0" y="534293"/>
                  </a:moveTo>
                  <a:cubicBezTo>
                    <a:pt x="0" y="392590"/>
                    <a:pt x="56292" y="256690"/>
                    <a:pt x="156491" y="156491"/>
                  </a:cubicBezTo>
                  <a:cubicBezTo>
                    <a:pt x="256691" y="56292"/>
                    <a:pt x="392590" y="1"/>
                    <a:pt x="534294" y="1"/>
                  </a:cubicBezTo>
                  <a:cubicBezTo>
                    <a:pt x="675997" y="1"/>
                    <a:pt x="811897" y="56293"/>
                    <a:pt x="912096" y="156492"/>
                  </a:cubicBezTo>
                  <a:cubicBezTo>
                    <a:pt x="1012295" y="256692"/>
                    <a:pt x="1068586" y="392591"/>
                    <a:pt x="1068586" y="534295"/>
                  </a:cubicBezTo>
                  <a:cubicBezTo>
                    <a:pt x="1068586" y="675998"/>
                    <a:pt x="1012295" y="811898"/>
                    <a:pt x="912095" y="912097"/>
                  </a:cubicBezTo>
                  <a:cubicBezTo>
                    <a:pt x="811896" y="1012296"/>
                    <a:pt x="675996" y="1068588"/>
                    <a:pt x="534293" y="1068588"/>
                  </a:cubicBezTo>
                  <a:cubicBezTo>
                    <a:pt x="392590" y="1068588"/>
                    <a:pt x="256690" y="1012296"/>
                    <a:pt x="156491" y="912097"/>
                  </a:cubicBezTo>
                  <a:cubicBezTo>
                    <a:pt x="56292" y="811898"/>
                    <a:pt x="0" y="675998"/>
                    <a:pt x="1" y="534295"/>
                  </a:cubicBezTo>
                  <a:cubicBezTo>
                    <a:pt x="1" y="534294"/>
                    <a:pt x="0" y="534294"/>
                    <a:pt x="0" y="5342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7877" tIns="327877" rIns="327877" bIns="327877" numCol="1" spcCol="1270" anchor="ctr" anchorCtr="0">
              <a:noAutofit/>
            </a:bodyPr>
            <a:lstStyle/>
            <a:p>
              <a:pPr algn="ctr" defTabSz="130380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933" dirty="0">
                <a:solidFill>
                  <a:srgbClr val="FFFFFF"/>
                </a:solidFill>
              </a:endParaRPr>
            </a:p>
          </p:txBody>
        </p:sp>
        <p:sp>
          <p:nvSpPr>
            <p:cNvPr id="53" name="Oval 8"/>
            <p:cNvSpPr>
              <a:spLocks noChangeArrowheads="1"/>
            </p:cNvSpPr>
            <p:nvPr/>
          </p:nvSpPr>
          <p:spPr bwMode="auto">
            <a:xfrm>
              <a:off x="6981826" y="4879975"/>
              <a:ext cx="1350963" cy="13509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" name="Rectangle 50"/>
            <p:cNvSpPr/>
            <p:nvPr/>
          </p:nvSpPr>
          <p:spPr>
            <a:xfrm>
              <a:off x="7245498" y="5154018"/>
              <a:ext cx="759823" cy="738664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algn="r" defTabSz="1375432"/>
              <a:r>
                <a:rPr lang="en-US" altLang="zh-CN" sz="48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方正细黑一简体" panose="02010601030101010101" pitchFamily="2" charset="-122"/>
                  <a:ea typeface="方正细黑一简体" panose="02010601030101010101" pitchFamily="2" charset="-122"/>
                </a:rPr>
                <a:t>04</a:t>
              </a:r>
              <a:endParaRPr lang="en-US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方正细黑一简体" panose="02010601030101010101" pitchFamily="2" charset="-122"/>
                <a:ea typeface="方正细黑一简体" panose="02010601030101010101" pitchFamily="2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5A8A42-2A06-4D4F-80EF-2397BF07C95C}"/>
              </a:ext>
            </a:extLst>
          </p:cNvPr>
          <p:cNvGrpSpPr/>
          <p:nvPr/>
        </p:nvGrpSpPr>
        <p:grpSpPr>
          <a:xfrm>
            <a:off x="627286" y="4397229"/>
            <a:ext cx="3125408" cy="1695251"/>
            <a:chOff x="529442" y="4901064"/>
            <a:chExt cx="3125408" cy="1695251"/>
          </a:xfrm>
        </p:grpSpPr>
        <p:grpSp>
          <p:nvGrpSpPr>
            <p:cNvPr id="9" name="组合 35"/>
            <p:cNvGrpSpPr/>
            <p:nvPr/>
          </p:nvGrpSpPr>
          <p:grpSpPr>
            <a:xfrm>
              <a:off x="886047" y="4901064"/>
              <a:ext cx="2768803" cy="766131"/>
              <a:chOff x="802917" y="4803623"/>
              <a:chExt cx="2768803" cy="766130"/>
            </a:xfrm>
          </p:grpSpPr>
          <p:sp>
            <p:nvSpPr>
              <p:cNvPr id="37" name="TextBox 52"/>
              <p:cNvSpPr txBox="1"/>
              <p:nvPr/>
            </p:nvSpPr>
            <p:spPr>
              <a:xfrm>
                <a:off x="978680" y="5321800"/>
                <a:ext cx="2481658" cy="247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67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出示的你个人账户二维码</a:t>
                </a:r>
              </a:p>
            </p:txBody>
          </p:sp>
          <p:sp>
            <p:nvSpPr>
              <p:cNvPr id="38" name="Rectangle 53"/>
              <p:cNvSpPr/>
              <p:nvPr/>
            </p:nvSpPr>
            <p:spPr>
              <a:xfrm>
                <a:off x="802917" y="4803623"/>
                <a:ext cx="2768803" cy="28732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r" defTabSz="1375432"/>
                <a:r>
                  <a:rPr lang="zh-CN" altLang="en-US" sz="1867" b="1" dirty="0">
                    <a:solidFill>
                      <a:schemeClr val="bg1">
                        <a:lumMod val="50000"/>
                      </a:schemeClr>
                    </a:solidFill>
                    <a:latin typeface="方正细黑一简体" panose="02010601030101010101" pitchFamily="2" charset="-122"/>
                    <a:ea typeface="方正细黑一简体" panose="02010601030101010101" pitchFamily="2" charset="-122"/>
                  </a:rPr>
                  <a:t>收取</a:t>
                </a:r>
                <a:endParaRPr lang="en-US" altLang="zh-CN" sz="1867" b="1" dirty="0">
                  <a:solidFill>
                    <a:schemeClr val="bg1">
                      <a:lumMod val="50000"/>
                    </a:schemeClr>
                  </a:solidFill>
                  <a:latin typeface="方正细黑一简体" panose="02010601030101010101" pitchFamily="2" charset="-122"/>
                  <a:ea typeface="方正细黑一简体" panose="02010601030101010101" pitchFamily="2" charset="-122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708AAA-B5FD-461E-9181-5B09D416D6D6}"/>
                </a:ext>
              </a:extLst>
            </p:cNvPr>
            <p:cNvGrpSpPr/>
            <p:nvPr/>
          </p:nvGrpSpPr>
          <p:grpSpPr>
            <a:xfrm>
              <a:off x="529442" y="5780150"/>
              <a:ext cx="2626667" cy="816165"/>
              <a:chOff x="529442" y="5780150"/>
              <a:chExt cx="2626667" cy="816165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1D188F01-286A-4867-903C-683DB1E3B3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21" b="81243"/>
              <a:stretch/>
            </p:blipFill>
            <p:spPr>
              <a:xfrm>
                <a:off x="529442" y="5780150"/>
                <a:ext cx="2626667" cy="816165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7C73264-6539-4717-A740-E6E0CA5D5F68}"/>
                  </a:ext>
                </a:extLst>
              </p:cNvPr>
              <p:cNvSpPr/>
              <p:nvPr/>
            </p:nvSpPr>
            <p:spPr>
              <a:xfrm>
                <a:off x="2474976" y="6065520"/>
                <a:ext cx="548640" cy="4876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B690C655-1C9C-4EF8-A493-6DA8ABB70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44697"/>
          <a:stretch/>
        </p:blipFill>
        <p:spPr>
          <a:xfrm>
            <a:off x="342304" y="3123054"/>
            <a:ext cx="1526181" cy="16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12313"/>
      </p:ext>
    </p:extLst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2" y="1113642"/>
            <a:ext cx="2595803" cy="56242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68814" y="2868334"/>
            <a:ext cx="749236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33333"/>
                </a:solidFill>
                <a:latin typeface="STHeitiSC-Light"/>
              </a:rPr>
              <a:t>1. </a:t>
            </a:r>
            <a:r>
              <a:rPr lang="zh-CN" altLang="en-US" dirty="0">
                <a:solidFill>
                  <a:srgbClr val="333333"/>
                </a:solidFill>
                <a:latin typeface="STHeitiSC-Light"/>
              </a:rPr>
              <a:t>如何确认某个区块的处理权归哪个矿工？</a:t>
            </a:r>
            <a:r>
              <a:rPr lang="en-US" altLang="zh-CN" dirty="0">
                <a:solidFill>
                  <a:srgbClr val="333333"/>
                </a:solidFill>
                <a:latin typeface="STHeitiSC-Light"/>
              </a:rPr>
              <a:t>(</a:t>
            </a:r>
            <a:r>
              <a:rPr lang="zh-CN" altLang="en-US" dirty="0">
                <a:solidFill>
                  <a:srgbClr val="333333"/>
                </a:solidFill>
                <a:latin typeface="STHeitiSC-Light"/>
              </a:rPr>
              <a:t>如何在</a:t>
            </a:r>
            <a:r>
              <a:rPr lang="en-US" altLang="zh-CN" dirty="0">
                <a:solidFill>
                  <a:srgbClr val="333333"/>
                </a:solidFill>
                <a:latin typeface="STHeitiSC-Light"/>
              </a:rPr>
              <a:t>128</a:t>
            </a:r>
            <a:r>
              <a:rPr lang="zh-CN" altLang="en-US" dirty="0">
                <a:solidFill>
                  <a:srgbClr val="333333"/>
                </a:solidFill>
                <a:latin typeface="STHeitiSC-Light"/>
              </a:rPr>
              <a:t>秒内达成共识）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33333"/>
                </a:solidFill>
                <a:latin typeface="STHeitiSC-Light"/>
              </a:rPr>
              <a:t>2. </a:t>
            </a:r>
            <a:r>
              <a:rPr lang="zh-CN" altLang="en-US" dirty="0">
                <a:solidFill>
                  <a:srgbClr val="333333"/>
                </a:solidFill>
                <a:latin typeface="STHeitiSC-Light"/>
              </a:rPr>
              <a:t>共识结果是否会出现两位矿工同时被选为锻造者，区块链出现分支？</a:t>
            </a:r>
          </a:p>
        </p:txBody>
      </p:sp>
      <p:sp>
        <p:nvSpPr>
          <p:cNvPr id="6" name="矩形 5"/>
          <p:cNvSpPr/>
          <p:nvPr/>
        </p:nvSpPr>
        <p:spPr>
          <a:xfrm>
            <a:off x="404152" y="392604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区块链</a:t>
            </a:r>
            <a:r>
              <a:rPr lang="en-US" altLang="zh-CN" dirty="0"/>
              <a:t>tab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68814" y="1195519"/>
            <a:ext cx="267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STHeitiSC-Light"/>
              </a:rPr>
              <a:t>128</a:t>
            </a:r>
            <a:r>
              <a:rPr lang="zh-CN" altLang="en-US" dirty="0">
                <a:solidFill>
                  <a:srgbClr val="333333"/>
                </a:solidFill>
                <a:latin typeface="STHeitiSC-Light"/>
              </a:rPr>
              <a:t>秒产生一个新区块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68700" y="1601470"/>
            <a:ext cx="60731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STHeitiSC-Light"/>
              </a:rPr>
              <a:t>概念解释：预期交易量、预期奖励、交易量、交易数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69449" y="2453679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333333"/>
                </a:solidFill>
                <a:latin typeface="STHeitiSC-Light"/>
              </a:rPr>
              <a:t>疑问：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19362" y="2257536"/>
            <a:ext cx="3019291" cy="641540"/>
          </a:xfrm>
          <a:prstGeom prst="rect">
            <a:avLst/>
          </a:prstGeom>
        </p:spPr>
        <p:txBody>
          <a:bodyPr wrap="square" lIns="86697" tIns="43348" rIns="86697" bIns="43348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资产的交换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19362" y="2873678"/>
            <a:ext cx="5135792" cy="884364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得到的数量：自定义输入想要的数量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转出的数量：自定义的输入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注意：希望得到的货币类型不能与转出的货币类型相一致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87000B-16C5-4E54-A522-664E2182D5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" b="6803"/>
          <a:stretch/>
        </p:blipFill>
        <p:spPr>
          <a:xfrm>
            <a:off x="1315137" y="1384356"/>
            <a:ext cx="3244961" cy="58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517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669900" y="513184"/>
            <a:ext cx="1107473" cy="1107474"/>
            <a:chOff x="2188176" y="2637885"/>
            <a:chExt cx="1107474" cy="1107474"/>
          </a:xfrm>
        </p:grpSpPr>
        <p:sp>
          <p:nvSpPr>
            <p:cNvPr id="30" name="椭圆 29"/>
            <p:cNvSpPr/>
            <p:nvPr/>
          </p:nvSpPr>
          <p:spPr>
            <a:xfrm>
              <a:off x="2188176" y="2637885"/>
              <a:ext cx="1107474" cy="11074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2438896" y="2730388"/>
              <a:ext cx="606034" cy="831132"/>
            </a:xfrm>
            <a:custGeom>
              <a:avLst/>
              <a:gdLst>
                <a:gd name="T0" fmla="*/ 57 w 59"/>
                <a:gd name="T1" fmla="*/ 38 h 78"/>
                <a:gd name="T2" fmla="*/ 37 w 59"/>
                <a:gd name="T3" fmla="*/ 12 h 78"/>
                <a:gd name="T4" fmla="*/ 36 w 59"/>
                <a:gd name="T5" fmla="*/ 10 h 78"/>
                <a:gd name="T6" fmla="*/ 38 w 59"/>
                <a:gd name="T7" fmla="*/ 7 h 78"/>
                <a:gd name="T8" fmla="*/ 41 w 59"/>
                <a:gd name="T9" fmla="*/ 3 h 78"/>
                <a:gd name="T10" fmla="*/ 41 w 59"/>
                <a:gd name="T11" fmla="*/ 2 h 78"/>
                <a:gd name="T12" fmla="*/ 40 w 59"/>
                <a:gd name="T13" fmla="*/ 1 h 78"/>
                <a:gd name="T14" fmla="*/ 36 w 59"/>
                <a:gd name="T15" fmla="*/ 2 h 78"/>
                <a:gd name="T16" fmla="*/ 18 w 59"/>
                <a:gd name="T17" fmla="*/ 2 h 78"/>
                <a:gd name="T18" fmla="*/ 19 w 59"/>
                <a:gd name="T19" fmla="*/ 5 h 78"/>
                <a:gd name="T20" fmla="*/ 22 w 59"/>
                <a:gd name="T21" fmla="*/ 11 h 78"/>
                <a:gd name="T22" fmla="*/ 22 w 59"/>
                <a:gd name="T23" fmla="*/ 13 h 78"/>
                <a:gd name="T24" fmla="*/ 0 w 59"/>
                <a:gd name="T25" fmla="*/ 59 h 78"/>
                <a:gd name="T26" fmla="*/ 29 w 59"/>
                <a:gd name="T27" fmla="*/ 78 h 78"/>
                <a:gd name="T28" fmla="*/ 56 w 59"/>
                <a:gd name="T29" fmla="*/ 70 h 78"/>
                <a:gd name="T30" fmla="*/ 59 w 59"/>
                <a:gd name="T31" fmla="*/ 59 h 78"/>
                <a:gd name="T32" fmla="*/ 20 w 59"/>
                <a:gd name="T33" fmla="*/ 4 h 78"/>
                <a:gd name="T34" fmla="*/ 20 w 59"/>
                <a:gd name="T35" fmla="*/ 3 h 78"/>
                <a:gd name="T36" fmla="*/ 36 w 59"/>
                <a:gd name="T37" fmla="*/ 4 h 78"/>
                <a:gd name="T38" fmla="*/ 37 w 59"/>
                <a:gd name="T39" fmla="*/ 6 h 78"/>
                <a:gd name="T40" fmla="*/ 24 w 59"/>
                <a:gd name="T41" fmla="*/ 8 h 78"/>
                <a:gd name="T42" fmla="*/ 36 w 59"/>
                <a:gd name="T43" fmla="*/ 11 h 78"/>
                <a:gd name="T44" fmla="*/ 36 w 59"/>
                <a:gd name="T45" fmla="*/ 12 h 78"/>
                <a:gd name="T46" fmla="*/ 25 w 59"/>
                <a:gd name="T47" fmla="*/ 13 h 78"/>
                <a:gd name="T48" fmla="*/ 23 w 59"/>
                <a:gd name="T49" fmla="*/ 12 h 78"/>
                <a:gd name="T50" fmla="*/ 23 w 59"/>
                <a:gd name="T51" fmla="*/ 11 h 78"/>
                <a:gd name="T52" fmla="*/ 26 w 59"/>
                <a:gd name="T53" fmla="*/ 11 h 78"/>
                <a:gd name="T54" fmla="*/ 35 w 59"/>
                <a:gd name="T55" fmla="*/ 11 h 78"/>
                <a:gd name="T56" fmla="*/ 55 w 59"/>
                <a:gd name="T57" fmla="*/ 70 h 78"/>
                <a:gd name="T58" fmla="*/ 4 w 59"/>
                <a:gd name="T59" fmla="*/ 70 h 78"/>
                <a:gd name="T60" fmla="*/ 4 w 59"/>
                <a:gd name="T61" fmla="*/ 38 h 78"/>
                <a:gd name="T62" fmla="*/ 4 w 59"/>
                <a:gd name="T63" fmla="*/ 38 h 78"/>
                <a:gd name="T64" fmla="*/ 36 w 59"/>
                <a:gd name="T65" fmla="*/ 15 h 78"/>
                <a:gd name="T66" fmla="*/ 55 w 59"/>
                <a:gd name="T67" fmla="*/ 38 h 78"/>
                <a:gd name="T68" fmla="*/ 56 w 59"/>
                <a:gd name="T69" fmla="*/ 45 h 78"/>
                <a:gd name="T70" fmla="*/ 55 w 59"/>
                <a:gd name="T71" fmla="*/ 70 h 78"/>
                <a:gd name="T72" fmla="*/ 30 w 59"/>
                <a:gd name="T73" fmla="*/ 30 h 78"/>
                <a:gd name="T74" fmla="*/ 36 w 59"/>
                <a:gd name="T75" fmla="*/ 38 h 78"/>
                <a:gd name="T76" fmla="*/ 38 w 59"/>
                <a:gd name="T77" fmla="*/ 38 h 78"/>
                <a:gd name="T78" fmla="*/ 39 w 59"/>
                <a:gd name="T79" fmla="*/ 30 h 78"/>
                <a:gd name="T80" fmla="*/ 30 w 59"/>
                <a:gd name="T81" fmla="*/ 24 h 78"/>
                <a:gd name="T82" fmla="*/ 28 w 59"/>
                <a:gd name="T83" fmla="*/ 25 h 78"/>
                <a:gd name="T84" fmla="*/ 21 w 59"/>
                <a:gd name="T85" fmla="*/ 30 h 78"/>
                <a:gd name="T86" fmla="*/ 20 w 59"/>
                <a:gd name="T87" fmla="*/ 42 h 78"/>
                <a:gd name="T88" fmla="*/ 28 w 59"/>
                <a:gd name="T89" fmla="*/ 60 h 78"/>
                <a:gd name="T90" fmla="*/ 21 w 59"/>
                <a:gd name="T91" fmla="*/ 51 h 78"/>
                <a:gd name="T92" fmla="*/ 18 w 59"/>
                <a:gd name="T93" fmla="*/ 59 h 78"/>
                <a:gd name="T94" fmla="*/ 28 w 59"/>
                <a:gd name="T95" fmla="*/ 63 h 78"/>
                <a:gd name="T96" fmla="*/ 30 w 59"/>
                <a:gd name="T97" fmla="*/ 66 h 78"/>
                <a:gd name="T98" fmla="*/ 38 w 59"/>
                <a:gd name="T99" fmla="*/ 60 h 78"/>
                <a:gd name="T100" fmla="*/ 39 w 59"/>
                <a:gd name="T101" fmla="*/ 47 h 78"/>
                <a:gd name="T102" fmla="*/ 28 w 59"/>
                <a:gd name="T103" fmla="*/ 39 h 78"/>
                <a:gd name="T104" fmla="*/ 25 w 59"/>
                <a:gd name="T105" fmla="*/ 31 h 78"/>
                <a:gd name="T106" fmla="*/ 28 w 59"/>
                <a:gd name="T107" fmla="*/ 39 h 78"/>
                <a:gd name="T108" fmla="*/ 30 w 59"/>
                <a:gd name="T109" fmla="*/ 60 h 78"/>
                <a:gd name="T110" fmla="*/ 34 w 59"/>
                <a:gd name="T111" fmla="*/ 53 h 78"/>
                <a:gd name="T112" fmla="*/ 34 w 59"/>
                <a:gd name="T113" fmla="*/ 5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cubicBezTo>
                    <a:pt x="59" y="50"/>
                    <a:pt x="57" y="39"/>
                    <a:pt x="57" y="38"/>
                  </a:cubicBezTo>
                  <a:cubicBezTo>
                    <a:pt x="57" y="27"/>
                    <a:pt x="48" y="18"/>
                    <a:pt x="37" y="13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7" y="8"/>
                    <a:pt x="38" y="7"/>
                  </a:cubicBezTo>
                  <a:cubicBezTo>
                    <a:pt x="39" y="6"/>
                    <a:pt x="40" y="5"/>
                    <a:pt x="40" y="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9" y="2"/>
                    <a:pt x="38" y="2"/>
                    <a:pt x="36" y="2"/>
                  </a:cubicBezTo>
                  <a:cubicBezTo>
                    <a:pt x="32" y="2"/>
                    <a:pt x="26" y="0"/>
                    <a:pt x="22" y="0"/>
                  </a:cubicBezTo>
                  <a:cubicBezTo>
                    <a:pt x="20" y="0"/>
                    <a:pt x="19" y="0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5"/>
                    <a:pt x="19" y="5"/>
                  </a:cubicBezTo>
                  <a:cubicBezTo>
                    <a:pt x="20" y="7"/>
                    <a:pt x="22" y="9"/>
                    <a:pt x="23" y="10"/>
                  </a:cubicBezTo>
                  <a:cubicBezTo>
                    <a:pt x="22" y="10"/>
                    <a:pt x="22" y="11"/>
                    <a:pt x="22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1" y="18"/>
                    <a:pt x="2" y="27"/>
                    <a:pt x="2" y="38"/>
                  </a:cubicBezTo>
                  <a:cubicBezTo>
                    <a:pt x="2" y="39"/>
                    <a:pt x="0" y="50"/>
                    <a:pt x="0" y="59"/>
                  </a:cubicBezTo>
                  <a:cubicBezTo>
                    <a:pt x="0" y="64"/>
                    <a:pt x="0" y="69"/>
                    <a:pt x="2" y="71"/>
                  </a:cubicBezTo>
                  <a:cubicBezTo>
                    <a:pt x="8" y="76"/>
                    <a:pt x="18" y="78"/>
                    <a:pt x="29" y="78"/>
                  </a:cubicBezTo>
                  <a:cubicBezTo>
                    <a:pt x="40" y="78"/>
                    <a:pt x="51" y="76"/>
                    <a:pt x="57" y="71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9" y="69"/>
                    <a:pt x="59" y="64"/>
                    <a:pt x="59" y="59"/>
                  </a:cubicBezTo>
                  <a:close/>
                  <a:moveTo>
                    <a:pt x="22" y="6"/>
                  </a:moveTo>
                  <a:cubicBezTo>
                    <a:pt x="21" y="6"/>
                    <a:pt x="21" y="5"/>
                    <a:pt x="20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1" y="2"/>
                    <a:pt x="22" y="2"/>
                  </a:cubicBezTo>
                  <a:cubicBezTo>
                    <a:pt x="25" y="2"/>
                    <a:pt x="31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6" y="7"/>
                    <a:pt x="35" y="8"/>
                    <a:pt x="3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3" y="7"/>
                    <a:pt x="22" y="6"/>
                  </a:cubicBezTo>
                  <a:close/>
                  <a:moveTo>
                    <a:pt x="36" y="11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3"/>
                    <a:pt x="3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1"/>
                    <a:pt x="25" y="11"/>
                    <a:pt x="26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55" y="70"/>
                  </a:moveTo>
                  <a:cubicBezTo>
                    <a:pt x="51" y="74"/>
                    <a:pt x="40" y="76"/>
                    <a:pt x="29" y="76"/>
                  </a:cubicBezTo>
                  <a:cubicBezTo>
                    <a:pt x="19" y="76"/>
                    <a:pt x="8" y="74"/>
                    <a:pt x="4" y="70"/>
                  </a:cubicBezTo>
                  <a:cubicBezTo>
                    <a:pt x="2" y="68"/>
                    <a:pt x="2" y="64"/>
                    <a:pt x="2" y="59"/>
                  </a:cubicBezTo>
                  <a:cubicBezTo>
                    <a:pt x="2" y="50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8"/>
                    <a:pt x="12" y="19"/>
                    <a:pt x="23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7" y="19"/>
                    <a:pt x="55" y="2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1"/>
                    <a:pt x="56" y="45"/>
                  </a:cubicBezTo>
                  <a:cubicBezTo>
                    <a:pt x="57" y="49"/>
                    <a:pt x="57" y="55"/>
                    <a:pt x="57" y="59"/>
                  </a:cubicBezTo>
                  <a:cubicBezTo>
                    <a:pt x="57" y="64"/>
                    <a:pt x="57" y="68"/>
                    <a:pt x="55" y="70"/>
                  </a:cubicBezTo>
                  <a:close/>
                  <a:moveTo>
                    <a:pt x="30" y="4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2" y="30"/>
                    <a:pt x="33" y="31"/>
                    <a:pt x="34" y="32"/>
                  </a:cubicBezTo>
                  <a:cubicBezTo>
                    <a:pt x="35" y="33"/>
                    <a:pt x="36" y="35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6" y="28"/>
                    <a:pt x="34" y="27"/>
                    <a:pt x="30" y="27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5" y="27"/>
                    <a:pt x="23" y="28"/>
                    <a:pt x="21" y="30"/>
                  </a:cubicBezTo>
                  <a:cubicBezTo>
                    <a:pt x="19" y="32"/>
                    <a:pt x="18" y="34"/>
                    <a:pt x="18" y="36"/>
                  </a:cubicBezTo>
                  <a:cubicBezTo>
                    <a:pt x="18" y="38"/>
                    <a:pt x="19" y="40"/>
                    <a:pt x="20" y="42"/>
                  </a:cubicBezTo>
                  <a:cubicBezTo>
                    <a:pt x="22" y="44"/>
                    <a:pt x="24" y="46"/>
                    <a:pt x="28" y="48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4" y="59"/>
                    <a:pt x="22" y="57"/>
                    <a:pt x="21" y="52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1" y="61"/>
                    <a:pt x="24" y="63"/>
                    <a:pt x="28" y="63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3" y="63"/>
                    <a:pt x="36" y="62"/>
                    <a:pt x="38" y="60"/>
                  </a:cubicBezTo>
                  <a:cubicBezTo>
                    <a:pt x="40" y="59"/>
                    <a:pt x="41" y="56"/>
                    <a:pt x="41" y="54"/>
                  </a:cubicBezTo>
                  <a:cubicBezTo>
                    <a:pt x="41" y="51"/>
                    <a:pt x="40" y="49"/>
                    <a:pt x="39" y="47"/>
                  </a:cubicBezTo>
                  <a:cubicBezTo>
                    <a:pt x="37" y="46"/>
                    <a:pt x="34" y="43"/>
                    <a:pt x="30" y="40"/>
                  </a:cubicBezTo>
                  <a:close/>
                  <a:moveTo>
                    <a:pt x="28" y="39"/>
                  </a:moveTo>
                  <a:cubicBezTo>
                    <a:pt x="25" y="37"/>
                    <a:pt x="24" y="35"/>
                    <a:pt x="24" y="33"/>
                  </a:cubicBezTo>
                  <a:cubicBezTo>
                    <a:pt x="24" y="33"/>
                    <a:pt x="24" y="32"/>
                    <a:pt x="25" y="31"/>
                  </a:cubicBezTo>
                  <a:cubicBezTo>
                    <a:pt x="26" y="30"/>
                    <a:pt x="27" y="30"/>
                    <a:pt x="28" y="30"/>
                  </a:cubicBezTo>
                  <a:lnTo>
                    <a:pt x="28" y="39"/>
                  </a:lnTo>
                  <a:close/>
                  <a:moveTo>
                    <a:pt x="34" y="59"/>
                  </a:moveTo>
                  <a:cubicBezTo>
                    <a:pt x="33" y="59"/>
                    <a:pt x="32" y="60"/>
                    <a:pt x="30" y="6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51"/>
                    <a:pt x="33" y="52"/>
                    <a:pt x="34" y="53"/>
                  </a:cubicBezTo>
                  <a:cubicBezTo>
                    <a:pt x="35" y="54"/>
                    <a:pt x="35" y="55"/>
                    <a:pt x="35" y="56"/>
                  </a:cubicBezTo>
                  <a:cubicBezTo>
                    <a:pt x="35" y="57"/>
                    <a:pt x="35" y="58"/>
                    <a:pt x="34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962985" y="524493"/>
            <a:ext cx="3611933" cy="780463"/>
            <a:chOff x="2629665" y="1190939"/>
            <a:chExt cx="3611934" cy="780464"/>
          </a:xfrm>
        </p:grpSpPr>
        <p:sp>
          <p:nvSpPr>
            <p:cNvPr id="49" name="文本框 132"/>
            <p:cNvSpPr txBox="1"/>
            <p:nvPr/>
          </p:nvSpPr>
          <p:spPr>
            <a:xfrm>
              <a:off x="2629665" y="1653303"/>
              <a:ext cx="3611934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好运红包 定向红包</a:t>
              </a:r>
              <a:endParaRPr lang="en-US" altLang="zh-CN" sz="14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133"/>
            <p:cNvSpPr txBox="1"/>
            <p:nvPr/>
          </p:nvSpPr>
          <p:spPr>
            <a:xfrm>
              <a:off x="2652564" y="1190939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发放红包</a:t>
              </a:r>
              <a:endParaRPr lang="en-US" altLang="zh-CN" sz="18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84013767-9923-46C8-8C21-46472E9A52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b="5850"/>
          <a:stretch/>
        </p:blipFill>
        <p:spPr>
          <a:xfrm>
            <a:off x="1223636" y="1980110"/>
            <a:ext cx="2416727" cy="435339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E4F59B52-EF08-4464-8A1C-A8CB4D9EBC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" b="6451"/>
          <a:stretch/>
        </p:blipFill>
        <p:spPr>
          <a:xfrm>
            <a:off x="4470393" y="1984796"/>
            <a:ext cx="2411164" cy="4353397"/>
          </a:xfrm>
          <a:prstGeom prst="rect">
            <a:avLst/>
          </a:prstGeom>
        </p:spPr>
      </p:pic>
      <p:grpSp>
        <p:nvGrpSpPr>
          <p:cNvPr id="70" name="组合 69">
            <a:extLst>
              <a:ext uri="{FF2B5EF4-FFF2-40B4-BE49-F238E27FC236}">
                <a16:creationId xmlns:a16="http://schemas.microsoft.com/office/drawing/2014/main" id="{AF7F48A6-0449-4CF9-9979-047BFFABB02F}"/>
              </a:ext>
            </a:extLst>
          </p:cNvPr>
          <p:cNvGrpSpPr/>
          <p:nvPr/>
        </p:nvGrpSpPr>
        <p:grpSpPr>
          <a:xfrm>
            <a:off x="7711587" y="1066921"/>
            <a:ext cx="2708950" cy="1624046"/>
            <a:chOff x="2629665" y="1190939"/>
            <a:chExt cx="3611934" cy="2165399"/>
          </a:xfrm>
        </p:grpSpPr>
        <p:sp>
          <p:nvSpPr>
            <p:cNvPr id="71" name="文本框 141">
              <a:extLst>
                <a:ext uri="{FF2B5EF4-FFF2-40B4-BE49-F238E27FC236}">
                  <a16:creationId xmlns:a16="http://schemas.microsoft.com/office/drawing/2014/main" id="{181E9821-DD8C-47C6-838E-305388987260}"/>
                </a:ext>
              </a:extLst>
            </p:cNvPr>
            <p:cNvSpPr txBox="1"/>
            <p:nvPr/>
          </p:nvSpPr>
          <p:spPr>
            <a:xfrm>
              <a:off x="2629665" y="1653304"/>
              <a:ext cx="3611934" cy="1703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设置好对应的红包金额 同时需要给矿工支付一定量的手续费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每个红包的数量不得小于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且不得大于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发放红包生成红包二维码 用户通过扫码获得红包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142">
              <a:extLst>
                <a:ext uri="{FF2B5EF4-FFF2-40B4-BE49-F238E27FC236}">
                  <a16:creationId xmlns:a16="http://schemas.microsoft.com/office/drawing/2014/main" id="{301821FC-7E0E-4C66-B59D-C5022E08A452}"/>
                </a:ext>
              </a:extLst>
            </p:cNvPr>
            <p:cNvSpPr txBox="1"/>
            <p:nvPr/>
          </p:nvSpPr>
          <p:spPr>
            <a:xfrm>
              <a:off x="2652564" y="1190939"/>
              <a:ext cx="1203748" cy="41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好运红包</a:t>
              </a:r>
            </a:p>
          </p:txBody>
        </p:sp>
      </p:grpSp>
      <p:pic>
        <p:nvPicPr>
          <p:cNvPr id="74" name="图片 73">
            <a:extLst>
              <a:ext uri="{FF2B5EF4-FFF2-40B4-BE49-F238E27FC236}">
                <a16:creationId xmlns:a16="http://schemas.microsoft.com/office/drawing/2014/main" id="{07BD7437-9F84-456B-AAC8-46D4A4EBA9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1" b="7549"/>
          <a:stretch/>
        </p:blipFill>
        <p:spPr>
          <a:xfrm>
            <a:off x="8047173" y="2896565"/>
            <a:ext cx="2037778" cy="35975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p:transition spd="med" advClick="0" advTm="668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669900" y="513184"/>
            <a:ext cx="1107473" cy="1107474"/>
            <a:chOff x="2188176" y="2637885"/>
            <a:chExt cx="1107474" cy="1107474"/>
          </a:xfrm>
        </p:grpSpPr>
        <p:sp>
          <p:nvSpPr>
            <p:cNvPr id="30" name="椭圆 29"/>
            <p:cNvSpPr/>
            <p:nvPr/>
          </p:nvSpPr>
          <p:spPr>
            <a:xfrm>
              <a:off x="2188176" y="2637885"/>
              <a:ext cx="1107474" cy="11074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2438896" y="2730388"/>
              <a:ext cx="606034" cy="831132"/>
            </a:xfrm>
            <a:custGeom>
              <a:avLst/>
              <a:gdLst>
                <a:gd name="T0" fmla="*/ 57 w 59"/>
                <a:gd name="T1" fmla="*/ 38 h 78"/>
                <a:gd name="T2" fmla="*/ 37 w 59"/>
                <a:gd name="T3" fmla="*/ 12 h 78"/>
                <a:gd name="T4" fmla="*/ 36 w 59"/>
                <a:gd name="T5" fmla="*/ 10 h 78"/>
                <a:gd name="T6" fmla="*/ 38 w 59"/>
                <a:gd name="T7" fmla="*/ 7 h 78"/>
                <a:gd name="T8" fmla="*/ 41 w 59"/>
                <a:gd name="T9" fmla="*/ 3 h 78"/>
                <a:gd name="T10" fmla="*/ 41 w 59"/>
                <a:gd name="T11" fmla="*/ 2 h 78"/>
                <a:gd name="T12" fmla="*/ 40 w 59"/>
                <a:gd name="T13" fmla="*/ 1 h 78"/>
                <a:gd name="T14" fmla="*/ 36 w 59"/>
                <a:gd name="T15" fmla="*/ 2 h 78"/>
                <a:gd name="T16" fmla="*/ 18 w 59"/>
                <a:gd name="T17" fmla="*/ 2 h 78"/>
                <a:gd name="T18" fmla="*/ 19 w 59"/>
                <a:gd name="T19" fmla="*/ 5 h 78"/>
                <a:gd name="T20" fmla="*/ 22 w 59"/>
                <a:gd name="T21" fmla="*/ 11 h 78"/>
                <a:gd name="T22" fmla="*/ 22 w 59"/>
                <a:gd name="T23" fmla="*/ 13 h 78"/>
                <a:gd name="T24" fmla="*/ 0 w 59"/>
                <a:gd name="T25" fmla="*/ 59 h 78"/>
                <a:gd name="T26" fmla="*/ 29 w 59"/>
                <a:gd name="T27" fmla="*/ 78 h 78"/>
                <a:gd name="T28" fmla="*/ 56 w 59"/>
                <a:gd name="T29" fmla="*/ 70 h 78"/>
                <a:gd name="T30" fmla="*/ 59 w 59"/>
                <a:gd name="T31" fmla="*/ 59 h 78"/>
                <a:gd name="T32" fmla="*/ 20 w 59"/>
                <a:gd name="T33" fmla="*/ 4 h 78"/>
                <a:gd name="T34" fmla="*/ 20 w 59"/>
                <a:gd name="T35" fmla="*/ 3 h 78"/>
                <a:gd name="T36" fmla="*/ 36 w 59"/>
                <a:gd name="T37" fmla="*/ 4 h 78"/>
                <a:gd name="T38" fmla="*/ 37 w 59"/>
                <a:gd name="T39" fmla="*/ 6 h 78"/>
                <a:gd name="T40" fmla="*/ 24 w 59"/>
                <a:gd name="T41" fmla="*/ 8 h 78"/>
                <a:gd name="T42" fmla="*/ 36 w 59"/>
                <a:gd name="T43" fmla="*/ 11 h 78"/>
                <a:gd name="T44" fmla="*/ 36 w 59"/>
                <a:gd name="T45" fmla="*/ 12 h 78"/>
                <a:gd name="T46" fmla="*/ 25 w 59"/>
                <a:gd name="T47" fmla="*/ 13 h 78"/>
                <a:gd name="T48" fmla="*/ 23 w 59"/>
                <a:gd name="T49" fmla="*/ 12 h 78"/>
                <a:gd name="T50" fmla="*/ 23 w 59"/>
                <a:gd name="T51" fmla="*/ 11 h 78"/>
                <a:gd name="T52" fmla="*/ 26 w 59"/>
                <a:gd name="T53" fmla="*/ 11 h 78"/>
                <a:gd name="T54" fmla="*/ 35 w 59"/>
                <a:gd name="T55" fmla="*/ 11 h 78"/>
                <a:gd name="T56" fmla="*/ 55 w 59"/>
                <a:gd name="T57" fmla="*/ 70 h 78"/>
                <a:gd name="T58" fmla="*/ 4 w 59"/>
                <a:gd name="T59" fmla="*/ 70 h 78"/>
                <a:gd name="T60" fmla="*/ 4 w 59"/>
                <a:gd name="T61" fmla="*/ 38 h 78"/>
                <a:gd name="T62" fmla="*/ 4 w 59"/>
                <a:gd name="T63" fmla="*/ 38 h 78"/>
                <a:gd name="T64" fmla="*/ 36 w 59"/>
                <a:gd name="T65" fmla="*/ 15 h 78"/>
                <a:gd name="T66" fmla="*/ 55 w 59"/>
                <a:gd name="T67" fmla="*/ 38 h 78"/>
                <a:gd name="T68" fmla="*/ 56 w 59"/>
                <a:gd name="T69" fmla="*/ 45 h 78"/>
                <a:gd name="T70" fmla="*/ 55 w 59"/>
                <a:gd name="T71" fmla="*/ 70 h 78"/>
                <a:gd name="T72" fmla="*/ 30 w 59"/>
                <a:gd name="T73" fmla="*/ 30 h 78"/>
                <a:gd name="T74" fmla="*/ 36 w 59"/>
                <a:gd name="T75" fmla="*/ 38 h 78"/>
                <a:gd name="T76" fmla="*/ 38 w 59"/>
                <a:gd name="T77" fmla="*/ 38 h 78"/>
                <a:gd name="T78" fmla="*/ 39 w 59"/>
                <a:gd name="T79" fmla="*/ 30 h 78"/>
                <a:gd name="T80" fmla="*/ 30 w 59"/>
                <a:gd name="T81" fmla="*/ 24 h 78"/>
                <a:gd name="T82" fmla="*/ 28 w 59"/>
                <a:gd name="T83" fmla="*/ 25 h 78"/>
                <a:gd name="T84" fmla="*/ 21 w 59"/>
                <a:gd name="T85" fmla="*/ 30 h 78"/>
                <a:gd name="T86" fmla="*/ 20 w 59"/>
                <a:gd name="T87" fmla="*/ 42 h 78"/>
                <a:gd name="T88" fmla="*/ 28 w 59"/>
                <a:gd name="T89" fmla="*/ 60 h 78"/>
                <a:gd name="T90" fmla="*/ 21 w 59"/>
                <a:gd name="T91" fmla="*/ 51 h 78"/>
                <a:gd name="T92" fmla="*/ 18 w 59"/>
                <a:gd name="T93" fmla="*/ 59 h 78"/>
                <a:gd name="T94" fmla="*/ 28 w 59"/>
                <a:gd name="T95" fmla="*/ 63 h 78"/>
                <a:gd name="T96" fmla="*/ 30 w 59"/>
                <a:gd name="T97" fmla="*/ 66 h 78"/>
                <a:gd name="T98" fmla="*/ 38 w 59"/>
                <a:gd name="T99" fmla="*/ 60 h 78"/>
                <a:gd name="T100" fmla="*/ 39 w 59"/>
                <a:gd name="T101" fmla="*/ 47 h 78"/>
                <a:gd name="T102" fmla="*/ 28 w 59"/>
                <a:gd name="T103" fmla="*/ 39 h 78"/>
                <a:gd name="T104" fmla="*/ 25 w 59"/>
                <a:gd name="T105" fmla="*/ 31 h 78"/>
                <a:gd name="T106" fmla="*/ 28 w 59"/>
                <a:gd name="T107" fmla="*/ 39 h 78"/>
                <a:gd name="T108" fmla="*/ 30 w 59"/>
                <a:gd name="T109" fmla="*/ 60 h 78"/>
                <a:gd name="T110" fmla="*/ 34 w 59"/>
                <a:gd name="T111" fmla="*/ 53 h 78"/>
                <a:gd name="T112" fmla="*/ 34 w 59"/>
                <a:gd name="T113" fmla="*/ 5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cubicBezTo>
                    <a:pt x="59" y="50"/>
                    <a:pt x="57" y="39"/>
                    <a:pt x="57" y="38"/>
                  </a:cubicBezTo>
                  <a:cubicBezTo>
                    <a:pt x="57" y="27"/>
                    <a:pt x="48" y="18"/>
                    <a:pt x="37" y="13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7" y="8"/>
                    <a:pt x="38" y="7"/>
                  </a:cubicBezTo>
                  <a:cubicBezTo>
                    <a:pt x="39" y="6"/>
                    <a:pt x="40" y="5"/>
                    <a:pt x="40" y="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9" y="2"/>
                    <a:pt x="38" y="2"/>
                    <a:pt x="36" y="2"/>
                  </a:cubicBezTo>
                  <a:cubicBezTo>
                    <a:pt x="32" y="2"/>
                    <a:pt x="26" y="0"/>
                    <a:pt x="22" y="0"/>
                  </a:cubicBezTo>
                  <a:cubicBezTo>
                    <a:pt x="20" y="0"/>
                    <a:pt x="19" y="0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5"/>
                    <a:pt x="19" y="5"/>
                  </a:cubicBezTo>
                  <a:cubicBezTo>
                    <a:pt x="20" y="7"/>
                    <a:pt x="22" y="9"/>
                    <a:pt x="23" y="10"/>
                  </a:cubicBezTo>
                  <a:cubicBezTo>
                    <a:pt x="22" y="10"/>
                    <a:pt x="22" y="11"/>
                    <a:pt x="22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1" y="18"/>
                    <a:pt x="2" y="27"/>
                    <a:pt x="2" y="38"/>
                  </a:cubicBezTo>
                  <a:cubicBezTo>
                    <a:pt x="2" y="39"/>
                    <a:pt x="0" y="50"/>
                    <a:pt x="0" y="59"/>
                  </a:cubicBezTo>
                  <a:cubicBezTo>
                    <a:pt x="0" y="64"/>
                    <a:pt x="0" y="69"/>
                    <a:pt x="2" y="71"/>
                  </a:cubicBezTo>
                  <a:cubicBezTo>
                    <a:pt x="8" y="76"/>
                    <a:pt x="18" y="78"/>
                    <a:pt x="29" y="78"/>
                  </a:cubicBezTo>
                  <a:cubicBezTo>
                    <a:pt x="40" y="78"/>
                    <a:pt x="51" y="76"/>
                    <a:pt x="57" y="71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9" y="69"/>
                    <a:pt x="59" y="64"/>
                    <a:pt x="59" y="59"/>
                  </a:cubicBezTo>
                  <a:close/>
                  <a:moveTo>
                    <a:pt x="22" y="6"/>
                  </a:moveTo>
                  <a:cubicBezTo>
                    <a:pt x="21" y="6"/>
                    <a:pt x="21" y="5"/>
                    <a:pt x="20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1" y="2"/>
                    <a:pt x="22" y="2"/>
                  </a:cubicBezTo>
                  <a:cubicBezTo>
                    <a:pt x="25" y="2"/>
                    <a:pt x="31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6" y="7"/>
                    <a:pt x="35" y="8"/>
                    <a:pt x="3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3" y="7"/>
                    <a:pt x="22" y="6"/>
                  </a:cubicBezTo>
                  <a:close/>
                  <a:moveTo>
                    <a:pt x="36" y="11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3"/>
                    <a:pt x="3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1"/>
                    <a:pt x="25" y="11"/>
                    <a:pt x="26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55" y="70"/>
                  </a:moveTo>
                  <a:cubicBezTo>
                    <a:pt x="51" y="74"/>
                    <a:pt x="40" y="76"/>
                    <a:pt x="29" y="76"/>
                  </a:cubicBezTo>
                  <a:cubicBezTo>
                    <a:pt x="19" y="76"/>
                    <a:pt x="8" y="74"/>
                    <a:pt x="4" y="70"/>
                  </a:cubicBezTo>
                  <a:cubicBezTo>
                    <a:pt x="2" y="68"/>
                    <a:pt x="2" y="64"/>
                    <a:pt x="2" y="59"/>
                  </a:cubicBezTo>
                  <a:cubicBezTo>
                    <a:pt x="2" y="50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28"/>
                    <a:pt x="12" y="19"/>
                    <a:pt x="23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7" y="19"/>
                    <a:pt x="55" y="2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1"/>
                    <a:pt x="56" y="45"/>
                  </a:cubicBezTo>
                  <a:cubicBezTo>
                    <a:pt x="57" y="49"/>
                    <a:pt x="57" y="55"/>
                    <a:pt x="57" y="59"/>
                  </a:cubicBezTo>
                  <a:cubicBezTo>
                    <a:pt x="57" y="64"/>
                    <a:pt x="57" y="68"/>
                    <a:pt x="55" y="70"/>
                  </a:cubicBezTo>
                  <a:close/>
                  <a:moveTo>
                    <a:pt x="30" y="4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2" y="30"/>
                    <a:pt x="33" y="31"/>
                    <a:pt x="34" y="32"/>
                  </a:cubicBezTo>
                  <a:cubicBezTo>
                    <a:pt x="35" y="33"/>
                    <a:pt x="36" y="35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6" y="28"/>
                    <a:pt x="34" y="27"/>
                    <a:pt x="30" y="27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5" y="27"/>
                    <a:pt x="23" y="28"/>
                    <a:pt x="21" y="30"/>
                  </a:cubicBezTo>
                  <a:cubicBezTo>
                    <a:pt x="19" y="32"/>
                    <a:pt x="18" y="34"/>
                    <a:pt x="18" y="36"/>
                  </a:cubicBezTo>
                  <a:cubicBezTo>
                    <a:pt x="18" y="38"/>
                    <a:pt x="19" y="40"/>
                    <a:pt x="20" y="42"/>
                  </a:cubicBezTo>
                  <a:cubicBezTo>
                    <a:pt x="22" y="44"/>
                    <a:pt x="24" y="46"/>
                    <a:pt x="28" y="48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4" y="59"/>
                    <a:pt x="22" y="57"/>
                    <a:pt x="21" y="52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1" y="61"/>
                    <a:pt x="24" y="63"/>
                    <a:pt x="28" y="63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3" y="63"/>
                    <a:pt x="36" y="62"/>
                    <a:pt x="38" y="60"/>
                  </a:cubicBezTo>
                  <a:cubicBezTo>
                    <a:pt x="40" y="59"/>
                    <a:pt x="41" y="56"/>
                    <a:pt x="41" y="54"/>
                  </a:cubicBezTo>
                  <a:cubicBezTo>
                    <a:pt x="41" y="51"/>
                    <a:pt x="40" y="49"/>
                    <a:pt x="39" y="47"/>
                  </a:cubicBezTo>
                  <a:cubicBezTo>
                    <a:pt x="37" y="46"/>
                    <a:pt x="34" y="43"/>
                    <a:pt x="30" y="40"/>
                  </a:cubicBezTo>
                  <a:close/>
                  <a:moveTo>
                    <a:pt x="28" y="39"/>
                  </a:moveTo>
                  <a:cubicBezTo>
                    <a:pt x="25" y="37"/>
                    <a:pt x="24" y="35"/>
                    <a:pt x="24" y="33"/>
                  </a:cubicBezTo>
                  <a:cubicBezTo>
                    <a:pt x="24" y="33"/>
                    <a:pt x="24" y="32"/>
                    <a:pt x="25" y="31"/>
                  </a:cubicBezTo>
                  <a:cubicBezTo>
                    <a:pt x="26" y="30"/>
                    <a:pt x="27" y="30"/>
                    <a:pt x="28" y="30"/>
                  </a:cubicBezTo>
                  <a:lnTo>
                    <a:pt x="28" y="39"/>
                  </a:lnTo>
                  <a:close/>
                  <a:moveTo>
                    <a:pt x="34" y="59"/>
                  </a:moveTo>
                  <a:cubicBezTo>
                    <a:pt x="33" y="59"/>
                    <a:pt x="32" y="60"/>
                    <a:pt x="30" y="6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51"/>
                    <a:pt x="33" y="52"/>
                    <a:pt x="34" y="53"/>
                  </a:cubicBezTo>
                  <a:cubicBezTo>
                    <a:pt x="35" y="54"/>
                    <a:pt x="35" y="55"/>
                    <a:pt x="35" y="56"/>
                  </a:cubicBezTo>
                  <a:cubicBezTo>
                    <a:pt x="35" y="57"/>
                    <a:pt x="35" y="58"/>
                    <a:pt x="34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962985" y="524493"/>
            <a:ext cx="3611933" cy="780463"/>
            <a:chOff x="2629665" y="1190939"/>
            <a:chExt cx="3611934" cy="780464"/>
          </a:xfrm>
        </p:grpSpPr>
        <p:sp>
          <p:nvSpPr>
            <p:cNvPr id="49" name="文本框 132"/>
            <p:cNvSpPr txBox="1"/>
            <p:nvPr/>
          </p:nvSpPr>
          <p:spPr>
            <a:xfrm>
              <a:off x="2629665" y="1653303"/>
              <a:ext cx="3611934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好运红包 定向红包</a:t>
              </a:r>
              <a:endParaRPr lang="en-US" altLang="zh-CN" sz="14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133"/>
            <p:cNvSpPr txBox="1"/>
            <p:nvPr/>
          </p:nvSpPr>
          <p:spPr>
            <a:xfrm>
              <a:off x="2652564" y="1190939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发放红包</a:t>
              </a:r>
              <a:endParaRPr lang="en-US" altLang="zh-CN" sz="1867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84013767-9923-46C8-8C21-46472E9A52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b="5850"/>
          <a:stretch/>
        </p:blipFill>
        <p:spPr>
          <a:xfrm>
            <a:off x="1223636" y="1980110"/>
            <a:ext cx="2416727" cy="4353397"/>
          </a:xfrm>
          <a:prstGeom prst="rect">
            <a:avLst/>
          </a:prstGeom>
        </p:spPr>
      </p:pic>
      <p:grpSp>
        <p:nvGrpSpPr>
          <p:cNvPr id="70" name="组合 69">
            <a:extLst>
              <a:ext uri="{FF2B5EF4-FFF2-40B4-BE49-F238E27FC236}">
                <a16:creationId xmlns:a16="http://schemas.microsoft.com/office/drawing/2014/main" id="{AF7F48A6-0449-4CF9-9979-047BFFABB02F}"/>
              </a:ext>
            </a:extLst>
          </p:cNvPr>
          <p:cNvGrpSpPr/>
          <p:nvPr/>
        </p:nvGrpSpPr>
        <p:grpSpPr>
          <a:xfrm>
            <a:off x="7496983" y="1941867"/>
            <a:ext cx="2708950" cy="1624046"/>
            <a:chOff x="2629665" y="1190939"/>
            <a:chExt cx="3611934" cy="2165399"/>
          </a:xfrm>
        </p:grpSpPr>
        <p:sp>
          <p:nvSpPr>
            <p:cNvPr id="71" name="文本框 141">
              <a:extLst>
                <a:ext uri="{FF2B5EF4-FFF2-40B4-BE49-F238E27FC236}">
                  <a16:creationId xmlns:a16="http://schemas.microsoft.com/office/drawing/2014/main" id="{181E9821-DD8C-47C6-838E-305388987260}"/>
                </a:ext>
              </a:extLst>
            </p:cNvPr>
            <p:cNvSpPr txBox="1"/>
            <p:nvPr/>
          </p:nvSpPr>
          <p:spPr>
            <a:xfrm>
              <a:off x="2629665" y="1653304"/>
              <a:ext cx="3611934" cy="1703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设置好对应的红包金额 同时需要给矿工支付一定量的手续费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每个红包的数量不得小于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且不得大于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定向红包智能支付给好友，其他人无法获取</a:t>
              </a: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142">
              <a:extLst>
                <a:ext uri="{FF2B5EF4-FFF2-40B4-BE49-F238E27FC236}">
                  <a16:creationId xmlns:a16="http://schemas.microsoft.com/office/drawing/2014/main" id="{301821FC-7E0E-4C66-B59D-C5022E08A452}"/>
                </a:ext>
              </a:extLst>
            </p:cNvPr>
            <p:cNvSpPr txBox="1"/>
            <p:nvPr/>
          </p:nvSpPr>
          <p:spPr>
            <a:xfrm>
              <a:off x="2652564" y="1190939"/>
              <a:ext cx="1203748" cy="41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定向红包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2EFCA3C-604A-431C-B4F8-C8724A7022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" b="8861"/>
          <a:stretch/>
        </p:blipFill>
        <p:spPr>
          <a:xfrm>
            <a:off x="3987337" y="1980110"/>
            <a:ext cx="2484422" cy="43533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8861955"/>
      </p:ext>
    </p:extLst>
  </p:cSld>
  <p:clrMapOvr>
    <a:masterClrMapping/>
  </p:clrMapOvr>
  <p:transition spd="med" advClick="0" advTm="668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85">
            <a:extLst>
              <a:ext uri="{FF2B5EF4-FFF2-40B4-BE49-F238E27FC236}">
                <a16:creationId xmlns:a16="http://schemas.microsoft.com/office/drawing/2014/main" id="{9580FFF9-A606-48CD-B15F-E69A4475E785}"/>
              </a:ext>
            </a:extLst>
          </p:cNvPr>
          <p:cNvSpPr>
            <a:spLocks noChangeAspect="1"/>
          </p:cNvSpPr>
          <p:nvPr/>
        </p:nvSpPr>
        <p:spPr>
          <a:xfrm>
            <a:off x="340661" y="400118"/>
            <a:ext cx="354485" cy="354485"/>
          </a:xfrm>
          <a:prstGeom prst="ellipse">
            <a:avLst/>
          </a:prstGeom>
          <a:solidFill>
            <a:schemeClr val="accent1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b="1" kern="0" dirty="0">
                <a:solidFill>
                  <a:prstClr val="white"/>
                </a:solidFill>
              </a:rPr>
              <a:t>02</a:t>
            </a:r>
            <a:endParaRPr lang="en-US" sz="11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F748B06-9BAC-432D-BF4A-BDBE1D43F6AE}"/>
              </a:ext>
            </a:extLst>
          </p:cNvPr>
          <p:cNvSpPr txBox="1"/>
          <p:nvPr/>
        </p:nvSpPr>
        <p:spPr>
          <a:xfrm>
            <a:off x="795465" y="412892"/>
            <a:ext cx="1630493" cy="3289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如何安全的支付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EA2C120-D207-4697-9930-5BD9F330500C}"/>
              </a:ext>
            </a:extLst>
          </p:cNvPr>
          <p:cNvGrpSpPr/>
          <p:nvPr/>
        </p:nvGrpSpPr>
        <p:grpSpPr>
          <a:xfrm>
            <a:off x="1506893" y="3007637"/>
            <a:ext cx="2719590" cy="2898333"/>
            <a:chOff x="1506893" y="2186543"/>
            <a:chExt cx="2719590" cy="2898333"/>
          </a:xfrm>
        </p:grpSpPr>
        <p:sp>
          <p:nvSpPr>
            <p:cNvPr id="32" name="Text Placeholder 10">
              <a:extLst>
                <a:ext uri="{FF2B5EF4-FFF2-40B4-BE49-F238E27FC236}">
                  <a16:creationId xmlns:a16="http://schemas.microsoft.com/office/drawing/2014/main" id="{ED1004D0-A9D3-4565-B8FB-ABAA2E6C4CB5}"/>
                </a:ext>
              </a:extLst>
            </p:cNvPr>
            <p:cNvSpPr txBox="1">
              <a:spLocks/>
            </p:cNvSpPr>
            <p:nvPr/>
          </p:nvSpPr>
          <p:spPr>
            <a:xfrm>
              <a:off x="1575841" y="4236238"/>
              <a:ext cx="2650642" cy="530796"/>
            </a:xfrm>
            <a:prstGeom prst="rect">
              <a:avLst/>
            </a:prstGeom>
          </p:spPr>
          <p:txBody>
            <a:bodyPr lIns="65023" tIns="32511" rIns="65023" bIns="32511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Agency FB" panose="020B0503020202020204" pitchFamily="34" charset="0"/>
                </a:rPr>
                <a:t>PART 01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4" name="Text Placeholder 11">
              <a:extLst>
                <a:ext uri="{FF2B5EF4-FFF2-40B4-BE49-F238E27FC236}">
                  <a16:creationId xmlns:a16="http://schemas.microsoft.com/office/drawing/2014/main" id="{31516800-6860-4650-9162-F76DD747C950}"/>
                </a:ext>
              </a:extLst>
            </p:cNvPr>
            <p:cNvSpPr txBox="1">
              <a:spLocks/>
            </p:cNvSpPr>
            <p:nvPr/>
          </p:nvSpPr>
          <p:spPr>
            <a:xfrm>
              <a:off x="1506893" y="4731263"/>
              <a:ext cx="2650638" cy="353613"/>
            </a:xfrm>
            <a:prstGeom prst="rect">
              <a:avLst/>
            </a:prstGeom>
          </p:spPr>
          <p:txBody>
            <a:bodyPr lIns="65023" tIns="32511" rIns="65023" bIns="32511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None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复杂的密码</a:t>
              </a:r>
            </a:p>
          </p:txBody>
        </p:sp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D89C9D36-5F20-4BF7-95C4-4CCEABB6F816}"/>
                </a:ext>
              </a:extLst>
            </p:cNvPr>
            <p:cNvSpPr/>
            <p:nvPr/>
          </p:nvSpPr>
          <p:spPr>
            <a:xfrm>
              <a:off x="2027653" y="2186543"/>
              <a:ext cx="1747019" cy="17471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023" tIns="32511" rIns="65023" bIns="32511" rtlCol="0" anchor="ctr"/>
            <a:lstStyle/>
            <a:p>
              <a:pPr algn="ctr"/>
              <a:endParaRPr lang="en-AU" sz="3100" dirty="0"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F94A034-B525-4175-B920-6485BF62E0D9}"/>
              </a:ext>
            </a:extLst>
          </p:cNvPr>
          <p:cNvSpPr txBox="1">
            <a:spLocks/>
          </p:cNvSpPr>
          <p:nvPr/>
        </p:nvSpPr>
        <p:spPr>
          <a:xfrm>
            <a:off x="4770679" y="5057332"/>
            <a:ext cx="2650642" cy="530796"/>
          </a:xfrm>
          <a:prstGeom prst="rect">
            <a:avLst/>
          </a:prstGeom>
        </p:spPr>
        <p:txBody>
          <a:bodyPr lIns="65023" tIns="32511" rIns="65023" bIns="3251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</a:rPr>
              <a:t>PART 02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8A40E04-94B7-41C4-8481-E1166FBD7BA0}"/>
              </a:ext>
            </a:extLst>
          </p:cNvPr>
          <p:cNvSpPr txBox="1">
            <a:spLocks/>
          </p:cNvSpPr>
          <p:nvPr/>
        </p:nvSpPr>
        <p:spPr>
          <a:xfrm>
            <a:off x="4770679" y="5588128"/>
            <a:ext cx="2650638" cy="353613"/>
          </a:xfrm>
          <a:prstGeom prst="rect">
            <a:avLst/>
          </a:prstGeom>
        </p:spPr>
        <p:txBody>
          <a:bodyPr lIns="65023" tIns="32511" rIns="65023" bIns="3251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指纹</a:t>
            </a:r>
          </a:p>
        </p:txBody>
      </p:sp>
      <p:sp>
        <p:nvSpPr>
          <p:cNvPr id="46" name="Oval 25">
            <a:extLst>
              <a:ext uri="{FF2B5EF4-FFF2-40B4-BE49-F238E27FC236}">
                <a16:creationId xmlns:a16="http://schemas.microsoft.com/office/drawing/2014/main" id="{E632E34E-6323-4551-933F-F00D5AC7B983}"/>
              </a:ext>
            </a:extLst>
          </p:cNvPr>
          <p:cNvSpPr/>
          <p:nvPr/>
        </p:nvSpPr>
        <p:spPr>
          <a:xfrm>
            <a:off x="5222491" y="3007637"/>
            <a:ext cx="1747019" cy="17471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en-AU" sz="3100" dirty="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A778668F-BDCE-471C-BEA1-F3BF59776827}"/>
              </a:ext>
            </a:extLst>
          </p:cNvPr>
          <p:cNvSpPr txBox="1">
            <a:spLocks/>
          </p:cNvSpPr>
          <p:nvPr/>
        </p:nvSpPr>
        <p:spPr>
          <a:xfrm>
            <a:off x="7965517" y="4948475"/>
            <a:ext cx="2650642" cy="530796"/>
          </a:xfrm>
          <a:prstGeom prst="rect">
            <a:avLst/>
          </a:prstGeom>
        </p:spPr>
        <p:txBody>
          <a:bodyPr lIns="65023" tIns="32511" rIns="65023" bIns="3251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</a:rPr>
              <a:t>PART 03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1E793290-07E2-4063-93AF-6D939120C7E4}"/>
              </a:ext>
            </a:extLst>
          </p:cNvPr>
          <p:cNvSpPr txBox="1">
            <a:spLocks/>
          </p:cNvSpPr>
          <p:nvPr/>
        </p:nvSpPr>
        <p:spPr>
          <a:xfrm>
            <a:off x="8034469" y="5458431"/>
            <a:ext cx="2650638" cy="353613"/>
          </a:xfrm>
          <a:prstGeom prst="rect">
            <a:avLst/>
          </a:prstGeom>
        </p:spPr>
        <p:txBody>
          <a:bodyPr lIns="65023" tIns="32511" rIns="65023" bIns="3251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</a:p>
        </p:txBody>
      </p:sp>
      <p:sp>
        <p:nvSpPr>
          <p:cNvPr id="49" name="Oval 25">
            <a:extLst>
              <a:ext uri="{FF2B5EF4-FFF2-40B4-BE49-F238E27FC236}">
                <a16:creationId xmlns:a16="http://schemas.microsoft.com/office/drawing/2014/main" id="{5DB9C6BA-DD06-4A95-9C74-F4B745E439FE}"/>
              </a:ext>
            </a:extLst>
          </p:cNvPr>
          <p:cNvSpPr/>
          <p:nvPr/>
        </p:nvSpPr>
        <p:spPr>
          <a:xfrm>
            <a:off x="8417329" y="2898780"/>
            <a:ext cx="1747019" cy="174711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en-AU" sz="3100" dirty="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FF3DD2-54E3-4FF4-AE80-4ED0EB00A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18" y="3154147"/>
            <a:ext cx="1311105" cy="13111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0F1E5C4-F02F-4A83-B5EE-ADE503D8A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88" y="3279981"/>
            <a:ext cx="1202425" cy="12024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481DDA5-1DA5-4D8E-A944-7BBDA373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41" y="3277452"/>
            <a:ext cx="1131744" cy="1131744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BD736DBD-37B0-4911-A791-F9BD87490F8C}"/>
              </a:ext>
            </a:extLst>
          </p:cNvPr>
          <p:cNvSpPr txBox="1"/>
          <p:nvPr/>
        </p:nvSpPr>
        <p:spPr>
          <a:xfrm>
            <a:off x="2716764" y="1647915"/>
            <a:ext cx="815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</a:rPr>
              <a:t>传统互联网中我们共识的安全支付会是？</a:t>
            </a:r>
          </a:p>
        </p:txBody>
      </p:sp>
    </p:spTree>
    <p:extLst>
      <p:ext uri="{BB962C8B-B14F-4D97-AF65-F5344CB8AC3E}">
        <p14:creationId xmlns:p14="http://schemas.microsoft.com/office/powerpoint/2010/main" val="399843103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44" grpId="0"/>
      <p:bldP spid="45" grpId="0"/>
      <p:bldP spid="46" grpId="0" animBg="1"/>
      <p:bldP spid="47" grpId="0"/>
      <p:bldP spid="48" grpId="0"/>
      <p:bldP spid="49" grpId="0" animBg="1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-Turn Arrow 64"/>
          <p:cNvSpPr/>
          <p:nvPr/>
        </p:nvSpPr>
        <p:spPr>
          <a:xfrm rot="10800000">
            <a:off x="2341695" y="4757982"/>
            <a:ext cx="1870383" cy="529329"/>
          </a:xfrm>
          <a:prstGeom prst="uturnArrow">
            <a:avLst>
              <a:gd name="adj1" fmla="val 9670"/>
              <a:gd name="adj2" fmla="val 25000"/>
              <a:gd name="adj3" fmla="val 0"/>
              <a:gd name="adj4" fmla="val 0"/>
              <a:gd name="adj5" fmla="val 10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>
              <a:lnSpc>
                <a:spcPct val="120000"/>
              </a:lnSpc>
            </a:pPr>
            <a:endParaRPr lang="en-US" sz="2667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U-Turn Arrow 92"/>
          <p:cNvSpPr/>
          <p:nvPr/>
        </p:nvSpPr>
        <p:spPr>
          <a:xfrm rot="10800000">
            <a:off x="4419191" y="4757982"/>
            <a:ext cx="1830684" cy="529329"/>
          </a:xfrm>
          <a:prstGeom prst="uturnArrow">
            <a:avLst>
              <a:gd name="adj1" fmla="val 9670"/>
              <a:gd name="adj2" fmla="val 25000"/>
              <a:gd name="adj3" fmla="val 0"/>
              <a:gd name="adj4" fmla="val 0"/>
              <a:gd name="adj5" fmla="val 10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>
              <a:lnSpc>
                <a:spcPct val="120000"/>
              </a:lnSpc>
            </a:pPr>
            <a:endParaRPr lang="en-US" sz="2667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Group 47"/>
          <p:cNvGrpSpPr/>
          <p:nvPr/>
        </p:nvGrpSpPr>
        <p:grpSpPr>
          <a:xfrm>
            <a:off x="1691848" y="3158497"/>
            <a:ext cx="1893931" cy="1587983"/>
            <a:chOff x="836612" y="1047750"/>
            <a:chExt cx="1635947" cy="1371600"/>
          </a:xfrm>
        </p:grpSpPr>
        <p:sp>
          <p:nvSpPr>
            <p:cNvPr id="44" name="Rounded Rectangle 43"/>
            <p:cNvSpPr/>
            <p:nvPr/>
          </p:nvSpPr>
          <p:spPr>
            <a:xfrm>
              <a:off x="836612" y="1047750"/>
              <a:ext cx="1371600" cy="1371600"/>
            </a:xfrm>
            <a:prstGeom prst="roundRect">
              <a:avLst>
                <a:gd name="adj" fmla="val 694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9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1010063" y="1310076"/>
              <a:ext cx="1024697" cy="753872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058554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默认情况下是无密码支付的，只要能进入主要都能对用户中的资金进行支付转移，所以这里建以进行个人设置保护，或者设置进入主要指纹验证</a:t>
              </a:r>
              <a:endParaRPr lang="en-US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 rot="5400000">
              <a:off x="2188780" y="1602171"/>
              <a:ext cx="304800" cy="26275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9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48"/>
          <p:cNvGrpSpPr/>
          <p:nvPr/>
        </p:nvGrpSpPr>
        <p:grpSpPr>
          <a:xfrm>
            <a:off x="3612392" y="3158496"/>
            <a:ext cx="1893931" cy="1587983"/>
            <a:chOff x="836612" y="1047750"/>
            <a:chExt cx="1635947" cy="1371600"/>
          </a:xfrm>
        </p:grpSpPr>
        <p:sp>
          <p:nvSpPr>
            <p:cNvPr id="52" name="Isosceles Triangle 51"/>
            <p:cNvSpPr/>
            <p:nvPr/>
          </p:nvSpPr>
          <p:spPr>
            <a:xfrm rot="5400000">
              <a:off x="2188780" y="1602171"/>
              <a:ext cx="304800" cy="26275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9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836612" y="1047750"/>
              <a:ext cx="1371600" cy="1371600"/>
            </a:xfrm>
            <a:prstGeom prst="roundRect">
              <a:avLst>
                <a:gd name="adj" fmla="val 69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9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Text Placeholder 3"/>
            <p:cNvSpPr txBox="1">
              <a:spLocks/>
            </p:cNvSpPr>
            <p:nvPr/>
          </p:nvSpPr>
          <p:spPr>
            <a:xfrm>
              <a:off x="986322" y="1310075"/>
              <a:ext cx="1072178" cy="647537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058554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输入两次密码，进行性验证</a:t>
              </a:r>
              <a:endParaRPr lang="en-US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 defTabSz="1058554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输入值</a:t>
              </a: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位数的</a:t>
              </a: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个人支付密码，当两次输入一致时候则修改确认按钮高亮，否则无法激活高亮保存</a:t>
              </a:r>
              <a:endParaRPr lang="en-US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60"/>
          <p:cNvGrpSpPr/>
          <p:nvPr/>
        </p:nvGrpSpPr>
        <p:grpSpPr>
          <a:xfrm>
            <a:off x="5581343" y="3158497"/>
            <a:ext cx="1587897" cy="1587983"/>
            <a:chOff x="836612" y="1047750"/>
            <a:chExt cx="1371600" cy="1371600"/>
          </a:xfrm>
        </p:grpSpPr>
        <p:sp>
          <p:nvSpPr>
            <p:cNvPr id="63" name="Rounded Rectangle 62"/>
            <p:cNvSpPr/>
            <p:nvPr/>
          </p:nvSpPr>
          <p:spPr>
            <a:xfrm>
              <a:off x="836612" y="1047750"/>
              <a:ext cx="1371600" cy="1371600"/>
            </a:xfrm>
            <a:prstGeom prst="roundRect">
              <a:avLst>
                <a:gd name="adj" fmla="val 69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93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998167" y="1337156"/>
              <a:ext cx="1048492" cy="37106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058554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所有的输入完成后，则进行保存，同时要求输入主要密码（密钥）</a:t>
              </a:r>
              <a:endParaRPr lang="en-US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279"/>
          <p:cNvGrpSpPr/>
          <p:nvPr/>
        </p:nvGrpSpPr>
        <p:grpSpPr>
          <a:xfrm>
            <a:off x="2064177" y="2030296"/>
            <a:ext cx="897507" cy="897551"/>
            <a:chOff x="846989" y="1401020"/>
            <a:chExt cx="877416" cy="877416"/>
          </a:xfrm>
          <a:effectLst/>
        </p:grpSpPr>
        <p:sp>
          <p:nvSpPr>
            <p:cNvPr id="69" name="Teardrop 6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设置</a:t>
              </a:r>
              <a:endParaRPr 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79"/>
          <p:cNvGrpSpPr/>
          <p:nvPr/>
        </p:nvGrpSpPr>
        <p:grpSpPr>
          <a:xfrm>
            <a:off x="3968508" y="2030296"/>
            <a:ext cx="897507" cy="897551"/>
            <a:chOff x="846989" y="1401020"/>
            <a:chExt cx="877416" cy="877416"/>
          </a:xfrm>
          <a:effectLst/>
        </p:grpSpPr>
        <p:sp>
          <p:nvSpPr>
            <p:cNvPr id="74" name="Teardrop 73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设置</a:t>
              </a:r>
              <a:endParaRPr lang="en-US" altLang="zh-CN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密码</a:t>
              </a:r>
              <a:endParaRPr 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79"/>
          <p:cNvGrpSpPr/>
          <p:nvPr/>
        </p:nvGrpSpPr>
        <p:grpSpPr>
          <a:xfrm>
            <a:off x="5912159" y="2030296"/>
            <a:ext cx="897507" cy="897551"/>
            <a:chOff x="846989" y="1401020"/>
            <a:chExt cx="877416" cy="877416"/>
          </a:xfrm>
          <a:effectLst/>
        </p:grpSpPr>
        <p:sp>
          <p:nvSpPr>
            <p:cNvPr id="91" name="Teardrop 90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确认</a:t>
              </a:r>
              <a:endParaRPr lang="en-US" altLang="zh-CN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1333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修改</a:t>
              </a:r>
              <a:endParaRPr lang="en-US" sz="13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0" name="Oval 85">
            <a:extLst>
              <a:ext uri="{FF2B5EF4-FFF2-40B4-BE49-F238E27FC236}">
                <a16:creationId xmlns:a16="http://schemas.microsoft.com/office/drawing/2014/main" id="{567FE616-62C2-4785-BE51-64709DCA2394}"/>
              </a:ext>
            </a:extLst>
          </p:cNvPr>
          <p:cNvSpPr>
            <a:spLocks noChangeAspect="1"/>
          </p:cNvSpPr>
          <p:nvPr/>
        </p:nvSpPr>
        <p:spPr>
          <a:xfrm>
            <a:off x="340661" y="400118"/>
            <a:ext cx="354485" cy="354485"/>
          </a:xfrm>
          <a:prstGeom prst="ellipse">
            <a:avLst/>
          </a:prstGeom>
          <a:solidFill>
            <a:schemeClr val="accent1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b="1" kern="0" dirty="0">
                <a:solidFill>
                  <a:prstClr val="white"/>
                </a:solidFill>
              </a:rPr>
              <a:t>02</a:t>
            </a:r>
            <a:endParaRPr lang="en-US" sz="11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4C25F67-EA5F-4A1C-BB95-AE974D6C1A0A}"/>
              </a:ext>
            </a:extLst>
          </p:cNvPr>
          <p:cNvSpPr txBox="1"/>
          <p:nvPr/>
        </p:nvSpPr>
        <p:spPr>
          <a:xfrm>
            <a:off x="795465" y="412892"/>
            <a:ext cx="1929074" cy="3289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Bfchina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安全的支付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FE8234E-6787-4E5A-9D09-D73990663C95}"/>
              </a:ext>
            </a:extLst>
          </p:cNvPr>
          <p:cNvGrpSpPr/>
          <p:nvPr/>
        </p:nvGrpSpPr>
        <p:grpSpPr>
          <a:xfrm>
            <a:off x="8182891" y="2339201"/>
            <a:ext cx="3323139" cy="1638590"/>
            <a:chOff x="8182891" y="2339201"/>
            <a:chExt cx="3323139" cy="1638590"/>
          </a:xfrm>
        </p:grpSpPr>
        <p:sp>
          <p:nvSpPr>
            <p:cNvPr id="42" name="Oval 82">
              <a:extLst>
                <a:ext uri="{FF2B5EF4-FFF2-40B4-BE49-F238E27FC236}">
                  <a16:creationId xmlns:a16="http://schemas.microsoft.com/office/drawing/2014/main" id="{3540467C-AD8C-49D9-B260-0637D7262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891" y="2479071"/>
              <a:ext cx="475390" cy="4753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 cap="flat" cmpd="sng" algn="ctr">
              <a:noFill/>
              <a:prstDash val="solid"/>
            </a:ln>
            <a:effectLst/>
          </p:spPr>
          <p:txBody>
            <a:bodyPr spcFirstLastPara="0" vert="horz" wrap="square" lIns="0" tIns="0" rIns="0" bIns="0" numCol="1" spcCol="953" anchor="ctr" anchorCtr="0">
              <a:noAutofit/>
            </a:bodyPr>
            <a:lstStyle/>
            <a:p>
              <a:pPr algn="ctr" defTabSz="88897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0" dirty="0">
                  <a:solidFill>
                    <a:prstClr val="white"/>
                  </a:solidFill>
                </a:rPr>
                <a:t>!</a:t>
              </a:r>
              <a:endParaRPr lang="en-US" sz="1500" b="1" kern="0" dirty="0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D7FFCA9-A430-4FDB-AE44-DE10D3282643}"/>
                </a:ext>
              </a:extLst>
            </p:cNvPr>
            <p:cNvSpPr txBox="1"/>
            <p:nvPr/>
          </p:nvSpPr>
          <p:spPr>
            <a:xfrm>
              <a:off x="8805138" y="2339201"/>
              <a:ext cx="2700892" cy="163859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温馨提示</a:t>
              </a:r>
              <a:endParaRPr lang="en-US" altLang="zh-C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支付密码的设置将在当前交易被确认后生效，生效后的支付密码只能在当前轮结束后才能再次修改。支付密码是保护您资产安全的最后保障，请不要将支付密码告诉任何人，更不要写下或记录到任何地方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70F962A-5FD5-4771-AE45-6C482ED82C85}"/>
              </a:ext>
            </a:extLst>
          </p:cNvPr>
          <p:cNvSpPr txBox="1"/>
          <p:nvPr/>
        </p:nvSpPr>
        <p:spPr>
          <a:xfrm>
            <a:off x="8335017" y="4450702"/>
            <a:ext cx="374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在这里很想问一句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：为什么设置一个支付密码就要支付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0.0……34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的手续费</a:t>
            </a:r>
          </a:p>
        </p:txBody>
      </p:sp>
    </p:spTree>
    <p:extLst>
      <p:ext uri="{BB962C8B-B14F-4D97-AF65-F5344CB8AC3E}">
        <p14:creationId xmlns:p14="http://schemas.microsoft.com/office/powerpoint/2010/main" val="414173125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3" grpId="0" animBg="1"/>
      <p:bldP spid="40" grpId="0" animBg="1"/>
      <p:bldP spid="41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lock Arc 45"/>
          <p:cNvSpPr/>
          <p:nvPr/>
        </p:nvSpPr>
        <p:spPr>
          <a:xfrm rot="2700000">
            <a:off x="2140143" y="2736372"/>
            <a:ext cx="2161216" cy="2161096"/>
          </a:xfrm>
          <a:prstGeom prst="blockArc">
            <a:avLst>
              <a:gd name="adj1" fmla="val 19782491"/>
              <a:gd name="adj2" fmla="val 13507335"/>
              <a:gd name="adj3" fmla="val 65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10"/>
          <p:cNvGrpSpPr/>
          <p:nvPr/>
        </p:nvGrpSpPr>
        <p:grpSpPr>
          <a:xfrm>
            <a:off x="1198368" y="2367276"/>
            <a:ext cx="3477949" cy="3616648"/>
            <a:chOff x="630206" y="1507089"/>
            <a:chExt cx="2608605" cy="2712486"/>
          </a:xfrm>
        </p:grpSpPr>
        <p:grpSp>
          <p:nvGrpSpPr>
            <p:cNvPr id="3" name="Group 53"/>
            <p:cNvGrpSpPr/>
            <p:nvPr/>
          </p:nvGrpSpPr>
          <p:grpSpPr>
            <a:xfrm rot="21351568">
              <a:off x="630206" y="3582137"/>
              <a:ext cx="1112944" cy="637438"/>
              <a:chOff x="2355915" y="3857572"/>
              <a:chExt cx="1347923" cy="772022"/>
            </a:xfrm>
          </p:grpSpPr>
          <p:sp>
            <p:nvSpPr>
              <p:cNvPr id="31" name="Rectangle 30"/>
              <p:cNvSpPr/>
              <p:nvPr/>
            </p:nvSpPr>
            <p:spPr>
              <a:xfrm rot="2700000">
                <a:off x="3093973" y="3472415"/>
                <a:ext cx="224707" cy="9950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2700000">
                <a:off x="2538069" y="4020237"/>
                <a:ext cx="427203" cy="79151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Block Arc 29"/>
            <p:cNvSpPr/>
            <p:nvPr/>
          </p:nvSpPr>
          <p:spPr>
            <a:xfrm rot="2700000">
              <a:off x="1114680" y="1507089"/>
              <a:ext cx="2124132" cy="2124131"/>
            </a:xfrm>
            <a:prstGeom prst="blockArc">
              <a:avLst>
                <a:gd name="adj1" fmla="val 21433357"/>
                <a:gd name="adj2" fmla="val 13378235"/>
                <a:gd name="adj3" fmla="val 47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9" name="Block Arc 48"/>
          <p:cNvSpPr/>
          <p:nvPr/>
        </p:nvSpPr>
        <p:spPr>
          <a:xfrm rot="2700000">
            <a:off x="2436733" y="3032945"/>
            <a:ext cx="1568035" cy="1567947"/>
          </a:xfrm>
          <a:prstGeom prst="blockArc">
            <a:avLst>
              <a:gd name="adj1" fmla="val 17805926"/>
              <a:gd name="adj2" fmla="val 13444767"/>
              <a:gd name="adj3" fmla="val 74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 rot="2700000">
            <a:off x="2674004" y="3270205"/>
            <a:ext cx="1093493" cy="10934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73"/>
          <p:cNvGrpSpPr/>
          <p:nvPr/>
        </p:nvGrpSpPr>
        <p:grpSpPr>
          <a:xfrm>
            <a:off x="3272141" y="2444475"/>
            <a:ext cx="3002852" cy="290347"/>
            <a:chOff x="2901397" y="1463917"/>
            <a:chExt cx="2252262" cy="221448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>
              <a:off x="2901397" y="1463917"/>
              <a:ext cx="2013208" cy="1615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73"/>
          <p:cNvGrpSpPr/>
          <p:nvPr/>
        </p:nvGrpSpPr>
        <p:grpSpPr>
          <a:xfrm>
            <a:off x="3272142" y="2812623"/>
            <a:ext cx="2508817" cy="290347"/>
            <a:chOff x="2901397" y="1463917"/>
            <a:chExt cx="1881716" cy="221448"/>
          </a:xfrm>
        </p:grpSpPr>
        <p:cxnSp>
          <p:nvCxnSpPr>
            <p:cNvPr id="68" name="Straight Connector 67"/>
            <p:cNvCxnSpPr/>
            <p:nvPr/>
          </p:nvCxnSpPr>
          <p:spPr>
            <a:xfrm flipH="1" flipV="1">
              <a:off x="45440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2901397" y="1463917"/>
              <a:ext cx="1642662" cy="1615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73"/>
          <p:cNvGrpSpPr/>
          <p:nvPr/>
        </p:nvGrpSpPr>
        <p:grpSpPr>
          <a:xfrm>
            <a:off x="3272142" y="3094358"/>
            <a:ext cx="2088501" cy="290349"/>
            <a:chOff x="2683251" y="1463915"/>
            <a:chExt cx="1566462" cy="221450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40106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 flipV="1">
              <a:off x="2683251" y="1463915"/>
              <a:ext cx="1325760" cy="1182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73"/>
          <p:cNvGrpSpPr/>
          <p:nvPr/>
        </p:nvGrpSpPr>
        <p:grpSpPr>
          <a:xfrm>
            <a:off x="3648040" y="3425128"/>
            <a:ext cx="1218568" cy="288800"/>
            <a:chOff x="2683251" y="1465095"/>
            <a:chExt cx="913976" cy="220268"/>
          </a:xfrm>
        </p:grpSpPr>
        <p:cxnSp>
          <p:nvCxnSpPr>
            <p:cNvPr id="88" name="Straight Connector 87"/>
            <p:cNvCxnSpPr/>
            <p:nvPr/>
          </p:nvCxnSpPr>
          <p:spPr>
            <a:xfrm flipH="1" flipV="1">
              <a:off x="3358173" y="1465095"/>
              <a:ext cx="239054" cy="220268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2683251" y="1465097"/>
              <a:ext cx="674922" cy="1615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 Placeholder 3"/>
          <p:cNvSpPr txBox="1">
            <a:spLocks/>
          </p:cNvSpPr>
          <p:nvPr/>
        </p:nvSpPr>
        <p:spPr>
          <a:xfrm>
            <a:off x="6226263" y="2968638"/>
            <a:ext cx="205184" cy="16273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07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设计</a:t>
            </a:r>
            <a:endParaRPr lang="en-US" sz="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>
            <a:off x="5694950" y="3334701"/>
            <a:ext cx="307777" cy="16273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07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手续费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5226813" y="3623501"/>
            <a:ext cx="205184" cy="16273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07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安全</a:t>
            </a:r>
            <a:endParaRPr lang="en-US" sz="8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>
            <a:off x="4785488" y="3983070"/>
            <a:ext cx="205184" cy="16273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07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隐私</a:t>
            </a:r>
            <a:endParaRPr lang="en-US" sz="8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Freeform 46"/>
          <p:cNvSpPr>
            <a:spLocks noEditPoints="1"/>
          </p:cNvSpPr>
          <p:nvPr/>
        </p:nvSpPr>
        <p:spPr bwMode="auto">
          <a:xfrm>
            <a:off x="6758589" y="2379342"/>
            <a:ext cx="662480" cy="662516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11" tIns="60956" rIns="121911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46"/>
          <p:cNvSpPr>
            <a:spLocks noEditPoints="1"/>
          </p:cNvSpPr>
          <p:nvPr/>
        </p:nvSpPr>
        <p:spPr bwMode="auto">
          <a:xfrm>
            <a:off x="6758589" y="3357230"/>
            <a:ext cx="662480" cy="662516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11" tIns="60956" rIns="121911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6758589" y="4322545"/>
            <a:ext cx="662480" cy="662516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11" tIns="60956" rIns="121911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auto">
          <a:xfrm>
            <a:off x="6758589" y="5287861"/>
            <a:ext cx="662480" cy="662516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11" tIns="60956" rIns="121911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Group 30"/>
          <p:cNvGrpSpPr/>
          <p:nvPr/>
        </p:nvGrpSpPr>
        <p:grpSpPr>
          <a:xfrm>
            <a:off x="7571345" y="2381883"/>
            <a:ext cx="3047191" cy="593568"/>
            <a:chOff x="1270277" y="1233504"/>
            <a:chExt cx="3048000" cy="445176"/>
          </a:xfrm>
        </p:grpSpPr>
        <p:sp>
          <p:nvSpPr>
            <p:cNvPr id="100" name="Text Placeholder 3"/>
            <p:cNvSpPr txBox="1">
              <a:spLocks/>
            </p:cNvSpPr>
            <p:nvPr/>
          </p:nvSpPr>
          <p:spPr>
            <a:xfrm>
              <a:off x="1270277" y="1233504"/>
              <a:ext cx="955644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07">
                <a:spcBef>
                  <a:spcPct val="20000"/>
                </a:spcBef>
                <a:defRPr/>
              </a:pPr>
              <a:r>
                <a:rPr lang="zh-CN" altLang="en-US" sz="1867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设计建议</a:t>
              </a:r>
              <a:endParaRPr lang="en-US" sz="1867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25987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07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在我们对软件的认知里我们看到蓝色会想起支付宝，绿色会想起微信，而在我们软件里每个页面都有每个页面的色彩差异大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30"/>
          <p:cNvGrpSpPr/>
          <p:nvPr/>
        </p:nvGrpSpPr>
        <p:grpSpPr>
          <a:xfrm>
            <a:off x="7571345" y="3359770"/>
            <a:ext cx="3047191" cy="803753"/>
            <a:chOff x="1270277" y="1233504"/>
            <a:chExt cx="3048000" cy="602815"/>
          </a:xfrm>
        </p:grpSpPr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270277" y="1233504"/>
              <a:ext cx="119455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07">
                <a:spcBef>
                  <a:spcPct val="20000"/>
                </a:spcBef>
                <a:defRPr/>
              </a:pPr>
              <a:r>
                <a:rPr lang="zh-CN" altLang="en-US" sz="1867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手续费问题</a:t>
              </a:r>
              <a:endParaRPr lang="en-US" sz="1867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41751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07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设置了最低的手续费后，以后每一笔都按最低的算？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l" defTabSz="1219107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如果每个人都设置最低的的标准，那么未来矿工的积极性是否为来影响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30"/>
          <p:cNvGrpSpPr/>
          <p:nvPr/>
        </p:nvGrpSpPr>
        <p:grpSpPr>
          <a:xfrm>
            <a:off x="7571345" y="4325084"/>
            <a:ext cx="3047191" cy="618189"/>
            <a:chOff x="1270277" y="1233504"/>
            <a:chExt cx="3048000" cy="463642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1270277" y="1233504"/>
              <a:ext cx="143346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07">
                <a:spcBef>
                  <a:spcPct val="20000"/>
                </a:spcBef>
                <a:defRPr/>
              </a:pPr>
              <a:r>
                <a:rPr lang="zh-CN" altLang="en-US" sz="1867" dirty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转帐安全问题</a:t>
              </a:r>
              <a:endParaRPr lang="en-US" sz="1867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27834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07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现在默认都是没有密码进行支付的，或者后台自行设置数字密码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l" defTabSz="1219107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未来是否能够实现，指纹支付？人脸识别支付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30"/>
          <p:cNvGrpSpPr/>
          <p:nvPr/>
        </p:nvGrpSpPr>
        <p:grpSpPr>
          <a:xfrm>
            <a:off x="7571345" y="5290400"/>
            <a:ext cx="3047191" cy="618189"/>
            <a:chOff x="1270277" y="1233504"/>
            <a:chExt cx="3048000" cy="463642"/>
          </a:xfrm>
        </p:grpSpPr>
        <p:sp>
          <p:nvSpPr>
            <p:cNvPr id="109" name="Text Placeholder 3"/>
            <p:cNvSpPr txBox="1">
              <a:spLocks/>
            </p:cNvSpPr>
            <p:nvPr/>
          </p:nvSpPr>
          <p:spPr>
            <a:xfrm>
              <a:off x="1270277" y="1233504"/>
              <a:ext cx="955644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07">
                <a:spcBef>
                  <a:spcPct val="20000"/>
                </a:spcBef>
                <a:defRPr/>
              </a:pPr>
              <a:r>
                <a:rPr lang="zh-CN" altLang="en-US" sz="1867" dirty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好友隐私</a:t>
              </a:r>
              <a:endParaRPr lang="en-US" sz="1867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1270277" y="1418801"/>
              <a:ext cx="3048000" cy="27834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07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在我的好友列表中。能够直接的看到好友的每一笔账单的来往情况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l" defTabSz="1219107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是否可以有设置权限观看对应 的账单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2" name="Oval 85">
            <a:extLst>
              <a:ext uri="{FF2B5EF4-FFF2-40B4-BE49-F238E27FC236}">
                <a16:creationId xmlns:a16="http://schemas.microsoft.com/office/drawing/2014/main" id="{D03E9CD0-091F-4219-8969-B00CD22E71F4}"/>
              </a:ext>
            </a:extLst>
          </p:cNvPr>
          <p:cNvSpPr>
            <a:spLocks noChangeAspect="1"/>
          </p:cNvSpPr>
          <p:nvPr/>
        </p:nvSpPr>
        <p:spPr>
          <a:xfrm>
            <a:off x="340661" y="400118"/>
            <a:ext cx="354485" cy="354485"/>
          </a:xfrm>
          <a:prstGeom prst="ellipse">
            <a:avLst/>
          </a:prstGeom>
          <a:solidFill>
            <a:schemeClr val="accent1"/>
          </a:solidFill>
          <a:ln w="57150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953" anchor="ctr" anchorCtr="0">
            <a:noAutofit/>
          </a:bodyPr>
          <a:lstStyle/>
          <a:p>
            <a:pPr algn="ctr" defTabSz="11852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b="1" kern="0" dirty="0">
                <a:solidFill>
                  <a:prstClr val="white"/>
                </a:solidFill>
              </a:rPr>
              <a:t>01</a:t>
            </a:r>
            <a:endParaRPr lang="en-US" sz="1100" b="1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AFE2762-5F63-453A-9D16-B31DC09F98F3}"/>
              </a:ext>
            </a:extLst>
          </p:cNvPr>
          <p:cNvSpPr txBox="1"/>
          <p:nvPr/>
        </p:nvSpPr>
        <p:spPr>
          <a:xfrm>
            <a:off x="795465" y="412892"/>
            <a:ext cx="1630493" cy="32893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建以与问题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857061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2" grpId="0" animBg="1"/>
      <p:bldP spid="91" grpId="0"/>
      <p:bldP spid="92" grpId="0"/>
      <p:bldP spid="93" grpId="0"/>
      <p:bldP spid="94" grpId="0"/>
      <p:bldP spid="95" grpId="0" animBg="1"/>
      <p:bldP spid="96" grpId="0" animBg="1"/>
      <p:bldP spid="97" grpId="0" animBg="1"/>
      <p:bldP spid="98" grpId="0" animBg="1"/>
      <p:bldP spid="42" grpId="0" animBg="1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4152" y="392604"/>
            <a:ext cx="2811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区块链</a:t>
            </a:r>
            <a:r>
              <a:rPr lang="en-US" altLang="zh-CN" dirty="0"/>
              <a:t>tab——</a:t>
            </a:r>
            <a:r>
              <a:rPr lang="zh-CN" altLang="en-US" dirty="0"/>
              <a:t>区块详情页</a:t>
            </a:r>
          </a:p>
        </p:txBody>
      </p:sp>
      <p:sp>
        <p:nvSpPr>
          <p:cNvPr id="7" name="矩形 6"/>
          <p:cNvSpPr/>
          <p:nvPr/>
        </p:nvSpPr>
        <p:spPr>
          <a:xfrm>
            <a:off x="3464039" y="1081854"/>
            <a:ext cx="3383280" cy="29997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概念解释：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/>
              <a:t>锻造者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/>
              <a:t>区块奖励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/>
              <a:t>交易量</a:t>
            </a:r>
          </a:p>
          <a:p>
            <a:pPr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确认数 （这是</a:t>
            </a:r>
            <a:r>
              <a:rPr lang="en-US" altLang="zh-CN" dirty="0">
                <a:solidFill>
                  <a:srgbClr val="FF0000"/>
                </a:solidFill>
              </a:rPr>
              <a:t>what</a:t>
            </a:r>
            <a:r>
              <a:rPr lang="zh-CN" altLang="en-US" dirty="0">
                <a:solidFill>
                  <a:srgbClr val="FF0000"/>
                </a:solidFill>
              </a:rPr>
              <a:t>？）</a:t>
            </a:r>
          </a:p>
          <a:p>
            <a:pPr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rgbClr val="FF0000"/>
              </a:solidFill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</a:rPr>
              <a:t>备注（由锻造区块的矿工填写）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" y="1082040"/>
            <a:ext cx="2595245" cy="5624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8437" y="392604"/>
            <a:ext cx="46405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区块链</a:t>
            </a:r>
            <a:r>
              <a:rPr lang="en-US" altLang="zh-CN" dirty="0"/>
              <a:t>tab——</a:t>
            </a:r>
            <a:r>
              <a:rPr lang="zh-CN" altLang="en-US" dirty="0"/>
              <a:t>区块详情页（给矿工投票页）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" y="1145540"/>
            <a:ext cx="2785110" cy="56248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78250" y="1355090"/>
            <a:ext cx="540766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投票的本质是什么？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将区块链账务的处理权交给某人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78250" y="2561590"/>
            <a:ext cx="755586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应该选择什么样的矿工成为锻造者？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选择在线率高、锻造区块多、交易处理能力强的矿工 （可以提高整个区块链网络的稳定性）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78250" y="4815840"/>
            <a:ext cx="755586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问题：投票（共识）机制是怎样的？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7" y="814077"/>
            <a:ext cx="2290195" cy="4962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89045" y="814070"/>
            <a:ext cx="483679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问题：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影响矿工排名的因素有哪些？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为什么要设置</a:t>
            </a:r>
            <a:r>
              <a:rPr lang="en-US" altLang="zh-CN"/>
              <a:t>57</a:t>
            </a:r>
            <a:r>
              <a:rPr lang="zh-CN" altLang="en-US"/>
              <a:t>个矿工？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候选矿工是什么？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如何成为矿工？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 altLang="en-US"/>
          </a:p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8562" y="294403"/>
            <a:ext cx="2697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我的</a:t>
            </a:r>
            <a:r>
              <a:rPr lang="en-US" altLang="zh-CN" dirty="0"/>
              <a:t>tab —— </a:t>
            </a:r>
            <a:r>
              <a:rPr lang="zh-CN" altLang="en-US" dirty="0"/>
              <a:t>锻块矿工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" y="826135"/>
            <a:ext cx="2637155" cy="57156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801037" y="919243"/>
            <a:ext cx="4411980" cy="175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如何关注其他账号？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扫对方公钥二维码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输入公钥地址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点击某个地址详情页，添加到</a:t>
            </a:r>
            <a:r>
              <a:rPr lang="en-US" altLang="zh-CN" dirty="0"/>
              <a:t>“</a:t>
            </a:r>
            <a:r>
              <a:rPr lang="zh-CN" altLang="en-US" dirty="0"/>
              <a:t>关注</a:t>
            </a:r>
            <a:r>
              <a:rPr lang="en-US" altLang="zh-CN" dirty="0"/>
              <a:t>”</a:t>
            </a:r>
          </a:p>
        </p:txBody>
      </p:sp>
      <p:sp>
        <p:nvSpPr>
          <p:cNvPr id="22" name="矩形 21"/>
          <p:cNvSpPr/>
          <p:nvPr/>
        </p:nvSpPr>
        <p:spPr>
          <a:xfrm>
            <a:off x="508562" y="294403"/>
            <a:ext cx="2240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我的</a:t>
            </a:r>
            <a:r>
              <a:rPr lang="en-US" altLang="zh-CN" dirty="0"/>
              <a:t>tab —— </a:t>
            </a:r>
            <a:r>
              <a:rPr lang="zh-CN" altLang="en-US" dirty="0"/>
              <a:t>关注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01110" y="2956560"/>
            <a:ext cx="77254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注意：关注信息仅存储在本机，更换设备or卸载软件后，关注信息将丢失，需要及时备份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39" y="958864"/>
            <a:ext cx="2371503" cy="513825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081332" y="273448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我的</a:t>
            </a:r>
            <a:r>
              <a:rPr lang="en-US" altLang="zh-CN" dirty="0"/>
              <a:t>tab</a:t>
            </a:r>
            <a:r>
              <a:rPr lang="zh-CN" altLang="en-US" dirty="0"/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3938832" y="1257698"/>
            <a:ext cx="3154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</a:t>
            </a:r>
            <a:r>
              <a:rPr lang="en-US" altLang="zh-CN" dirty="0"/>
              <a:t>“</a:t>
            </a:r>
            <a:r>
              <a:rPr lang="zh-CN" altLang="en-US" dirty="0"/>
              <a:t>权益值</a:t>
            </a:r>
            <a:r>
              <a:rPr lang="en-US" altLang="zh-CN" dirty="0"/>
              <a:t>”</a:t>
            </a:r>
            <a:r>
              <a:rPr lang="zh-CN" altLang="en-US" dirty="0"/>
              <a:t>可以隐藏数值</a:t>
            </a:r>
          </a:p>
        </p:txBody>
      </p:sp>
      <p:sp>
        <p:nvSpPr>
          <p:cNvPr id="5" name="矩形 4"/>
          <p:cNvSpPr/>
          <p:nvPr/>
        </p:nvSpPr>
        <p:spPr>
          <a:xfrm>
            <a:off x="3938832" y="1744743"/>
            <a:ext cx="5897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</a:t>
            </a:r>
            <a:r>
              <a:rPr lang="en-US" altLang="zh-CN" dirty="0"/>
              <a:t>“</a:t>
            </a:r>
            <a:r>
              <a:rPr lang="zh-CN" altLang="en-US" dirty="0"/>
              <a:t>公钥</a:t>
            </a:r>
            <a:r>
              <a:rPr lang="en-US" altLang="zh-CN" dirty="0"/>
              <a:t>”</a:t>
            </a:r>
            <a:r>
              <a:rPr lang="zh-CN" altLang="en-US" dirty="0"/>
              <a:t>地址打开地址二维码信息页，可更改权益名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025319" y="2460728"/>
            <a:ext cx="1325880" cy="2999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功能解释：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我的关注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网络节点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锻块矿工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分享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更多设置</a:t>
            </a:r>
          </a:p>
          <a:p>
            <a:pPr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4" y="717999"/>
            <a:ext cx="2400466" cy="520100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493421" y="97485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完全看不懂这个页面。。。。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38274" y="1846048"/>
            <a:ext cx="4640580" cy="2999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问题：</a:t>
            </a:r>
            <a:endParaRPr lang="en-US" altLang="zh-CN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zh-CN" dirty="0"/>
              <a:t>ip</a:t>
            </a:r>
            <a:r>
              <a:rPr lang="zh-CN" altLang="en-US" dirty="0"/>
              <a:t>节点、设备之间的关系？</a:t>
            </a:r>
            <a:endParaRPr lang="en-US" altLang="zh-CN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dirty="0"/>
              <a:t>长按可切换节点，切换节点有什么作用？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dirty="0">
                <a:sym typeface="+mn-ea"/>
              </a:rPr>
              <a:t>时间代表什么？</a:t>
            </a:r>
            <a:endParaRPr lang="en-US" altLang="zh-CN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dirty="0"/>
              <a:t>最右边的小企鹅想要暗示什么？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zh-CN" altLang="en-US" dirty="0"/>
          </a:p>
          <a:p>
            <a:pPr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82832" y="114698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我的</a:t>
            </a:r>
            <a:r>
              <a:rPr lang="en-US" altLang="zh-CN" dirty="0"/>
              <a:t>tab</a:t>
            </a:r>
            <a:r>
              <a:rPr lang="zh-CN" altLang="en-US" dirty="0"/>
              <a:t> </a:t>
            </a:r>
            <a:r>
              <a:rPr lang="en-US" altLang="zh-CN" dirty="0"/>
              <a:t>—— </a:t>
            </a:r>
            <a:r>
              <a:rPr lang="zh-CN" altLang="en-US" dirty="0"/>
              <a:t>网络节点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909" y="766313"/>
            <a:ext cx="2745888" cy="59494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5" y="766313"/>
            <a:ext cx="2712332" cy="587671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63172" y="241698"/>
            <a:ext cx="2697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我的</a:t>
            </a:r>
            <a:r>
              <a:rPr lang="en-US" altLang="zh-CN" dirty="0"/>
              <a:t>tab</a:t>
            </a:r>
            <a:r>
              <a:rPr lang="zh-CN" altLang="en-US" dirty="0"/>
              <a:t> </a:t>
            </a:r>
            <a:r>
              <a:rPr lang="en-US" altLang="zh-CN" dirty="0"/>
              <a:t>—— </a:t>
            </a:r>
            <a:r>
              <a:rPr lang="zh-CN" altLang="en-US" dirty="0"/>
              <a:t>更多设置 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390819" y="682728"/>
            <a:ext cx="2240280" cy="5492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功能解释：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仅在</a:t>
            </a:r>
            <a:r>
              <a:rPr lang="en-US" altLang="zh-CN" dirty="0"/>
              <a:t>wifi</a:t>
            </a:r>
            <a:r>
              <a:rPr lang="zh-CN" altLang="en-US" dirty="0"/>
              <a:t>时挖矿</a:t>
            </a:r>
            <a:br>
              <a:rPr lang="zh-CN" altLang="en-US" dirty="0"/>
            </a:br>
            <a:r>
              <a:rPr lang="zh-CN" altLang="en-US" dirty="0"/>
              <a:t>指纹保护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入账通知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数据同步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语言选择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切换地址</a:t>
            </a:r>
          </a:p>
          <a:p>
            <a:pPr algn="l">
              <a:lnSpc>
                <a:spcPct val="150000"/>
              </a:lnSpc>
            </a:pPr>
            <a:endParaRPr lang="zh-CN" altLang="en-US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困惑功能须待解释：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隐身模式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省电模式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开发测试</a:t>
            </a:r>
          </a:p>
          <a:p>
            <a:pPr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1465</Words>
  <Application>Microsoft Office PowerPoint</Application>
  <PresentationFormat>宽屏</PresentationFormat>
  <Paragraphs>230</Paragraphs>
  <Slides>25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STHeitiSC-Light</vt:lpstr>
      <vt:lpstr>等线</vt:lpstr>
      <vt:lpstr>等线 Light</vt:lpstr>
      <vt:lpstr>方正细黑一简体</vt:lpstr>
      <vt:lpstr>思源黑体 CN Bold</vt:lpstr>
      <vt:lpstr>思源黑体 CN Medium</vt:lpstr>
      <vt:lpstr>微软雅黑</vt:lpstr>
      <vt:lpstr>微软雅黑 Light</vt:lpstr>
      <vt:lpstr>Agency FB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bnqkl</dc:creator>
  <cp:lastModifiedBy>bnqkl</cp:lastModifiedBy>
  <cp:revision>48</cp:revision>
  <dcterms:created xsi:type="dcterms:W3CDTF">2020-01-16T05:36:25Z</dcterms:created>
  <dcterms:modified xsi:type="dcterms:W3CDTF">2020-01-17T01:25:12Z</dcterms:modified>
</cp:coreProperties>
</file>